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Lst>
  <p:notesMasterIdLst>
    <p:notesMasterId r:id="rId93"/>
  </p:notesMasterIdLst>
  <p:handoutMasterIdLst>
    <p:handoutMasterId r:id="rId94"/>
  </p:handoutMasterIdLst>
  <p:sldIdLst>
    <p:sldId id="471" r:id="rId5"/>
    <p:sldId id="495" r:id="rId6"/>
    <p:sldId id="483" r:id="rId7"/>
    <p:sldId id="496" r:id="rId8"/>
    <p:sldId id="499" r:id="rId9"/>
    <p:sldId id="545" r:id="rId10"/>
    <p:sldId id="546" r:id="rId11"/>
    <p:sldId id="523" r:id="rId12"/>
    <p:sldId id="497" r:id="rId13"/>
    <p:sldId id="514" r:id="rId14"/>
    <p:sldId id="515" r:id="rId15"/>
    <p:sldId id="516" r:id="rId16"/>
    <p:sldId id="517" r:id="rId17"/>
    <p:sldId id="518" r:id="rId18"/>
    <p:sldId id="519" r:id="rId19"/>
    <p:sldId id="520" r:id="rId20"/>
    <p:sldId id="521" r:id="rId21"/>
    <p:sldId id="525" r:id="rId22"/>
    <p:sldId id="535" r:id="rId23"/>
    <p:sldId id="536" r:id="rId24"/>
    <p:sldId id="537" r:id="rId25"/>
    <p:sldId id="538" r:id="rId26"/>
    <p:sldId id="539" r:id="rId27"/>
    <p:sldId id="540" r:id="rId28"/>
    <p:sldId id="524" r:id="rId29"/>
    <p:sldId id="528" r:id="rId30"/>
    <p:sldId id="529" r:id="rId31"/>
    <p:sldId id="526" r:id="rId32"/>
    <p:sldId id="532" r:id="rId33"/>
    <p:sldId id="530" r:id="rId34"/>
    <p:sldId id="531" r:id="rId35"/>
    <p:sldId id="533" r:id="rId36"/>
    <p:sldId id="534" r:id="rId37"/>
    <p:sldId id="541" r:id="rId38"/>
    <p:sldId id="542" r:id="rId39"/>
    <p:sldId id="543" r:id="rId40"/>
    <p:sldId id="544" r:id="rId41"/>
    <p:sldId id="550" r:id="rId42"/>
    <p:sldId id="551" r:id="rId43"/>
    <p:sldId id="552" r:id="rId44"/>
    <p:sldId id="553" r:id="rId45"/>
    <p:sldId id="554" r:id="rId46"/>
    <p:sldId id="555" r:id="rId47"/>
    <p:sldId id="556" r:id="rId48"/>
    <p:sldId id="557" r:id="rId49"/>
    <p:sldId id="558" r:id="rId50"/>
    <p:sldId id="548" r:id="rId51"/>
    <p:sldId id="549" r:id="rId52"/>
    <p:sldId id="559" r:id="rId53"/>
    <p:sldId id="560" r:id="rId54"/>
    <p:sldId id="561" r:id="rId55"/>
    <p:sldId id="563" r:id="rId56"/>
    <p:sldId id="564" r:id="rId57"/>
    <p:sldId id="566" r:id="rId58"/>
    <p:sldId id="562" r:id="rId59"/>
    <p:sldId id="565" r:id="rId60"/>
    <p:sldId id="567" r:id="rId61"/>
    <p:sldId id="568" r:id="rId62"/>
    <p:sldId id="569" r:id="rId63"/>
    <p:sldId id="570" r:id="rId64"/>
    <p:sldId id="571" r:id="rId65"/>
    <p:sldId id="572" r:id="rId66"/>
    <p:sldId id="573" r:id="rId67"/>
    <p:sldId id="574" r:id="rId68"/>
    <p:sldId id="575" r:id="rId69"/>
    <p:sldId id="576" r:id="rId70"/>
    <p:sldId id="502" r:id="rId71"/>
    <p:sldId id="522" r:id="rId72"/>
    <p:sldId id="503" r:id="rId73"/>
    <p:sldId id="504" r:id="rId74"/>
    <p:sldId id="505" r:id="rId75"/>
    <p:sldId id="506" r:id="rId76"/>
    <p:sldId id="507" r:id="rId77"/>
    <p:sldId id="508" r:id="rId78"/>
    <p:sldId id="509" r:id="rId79"/>
    <p:sldId id="510" r:id="rId80"/>
    <p:sldId id="511" r:id="rId81"/>
    <p:sldId id="498" r:id="rId82"/>
    <p:sldId id="474" r:id="rId83"/>
    <p:sldId id="475" r:id="rId84"/>
    <p:sldId id="476" r:id="rId85"/>
    <p:sldId id="477" r:id="rId86"/>
    <p:sldId id="478" r:id="rId87"/>
    <p:sldId id="479" r:id="rId88"/>
    <p:sldId id="480" r:id="rId89"/>
    <p:sldId id="481" r:id="rId90"/>
    <p:sldId id="494" r:id="rId91"/>
    <p:sldId id="482" r:id="rId92"/>
  </p:sldIdLst>
  <p:sldSz cx="9144000" cy="6858000" type="screen4x3"/>
  <p:notesSz cx="6799263" cy="9929813"/>
  <p:defaultTextStyle>
    <a:defPPr>
      <a:defRPr lang="fi-FI"/>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28" autoAdjust="0"/>
    <p:restoredTop sz="94675" autoAdjust="0"/>
  </p:normalViewPr>
  <p:slideViewPr>
    <p:cSldViewPr>
      <p:cViewPr varScale="1">
        <p:scale>
          <a:sx n="70" d="100"/>
          <a:sy n="70" d="100"/>
        </p:scale>
        <p:origin x="-1200"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a:t>Vuonna 2015 Suomeen saapuneiden turvapaikanhakijoiden</a:t>
            </a:r>
            <a:r>
              <a:rPr lang="en-US" sz="2000" baseline="0"/>
              <a:t> </a:t>
            </a:r>
            <a:r>
              <a:rPr lang="en-US" sz="2000"/>
              <a:t>ikäjakauma</a:t>
            </a:r>
          </a:p>
        </c:rich>
      </c:tx>
      <c:layout>
        <c:manualLayout>
          <c:xMode val="edge"/>
          <c:yMode val="edge"/>
          <c:x val="9.443337224431049E-2"/>
          <c:y val="1.671179894126806E-2"/>
        </c:manualLayout>
      </c:layout>
      <c:overlay val="0"/>
    </c:title>
    <c:autoTitleDeleted val="0"/>
    <c:plotArea>
      <c:layout/>
      <c:pieChart>
        <c:varyColors val="1"/>
        <c:ser>
          <c:idx val="0"/>
          <c:order val="0"/>
          <c:cat>
            <c:strRef>
              <c:f>luvut!$I$11:$O$11</c:f>
              <c:strCache>
                <c:ptCount val="7"/>
                <c:pt idx="0">
                  <c:v>0-5 vuotiaat (7%)</c:v>
                </c:pt>
                <c:pt idx="1">
                  <c:v>6-15 vuotiaat (10 %)</c:v>
                </c:pt>
                <c:pt idx="2">
                  <c:v>16-18 vuotiaat (9,5%)</c:v>
                </c:pt>
                <c:pt idx="3">
                  <c:v>19-34 vuotiaat (58 %)</c:v>
                </c:pt>
                <c:pt idx="4">
                  <c:v>35-64 vuotiaat (15 %)</c:v>
                </c:pt>
                <c:pt idx="5">
                  <c:v>65-  (0,2%)</c:v>
                </c:pt>
                <c:pt idx="6">
                  <c:v>Ei tiedossa (0,2 %)</c:v>
                </c:pt>
              </c:strCache>
            </c:strRef>
          </c:cat>
          <c:val>
            <c:numRef>
              <c:f>luvut!$I$12:$O$12</c:f>
              <c:numCache>
                <c:formatCode>General</c:formatCode>
                <c:ptCount val="7"/>
                <c:pt idx="0">
                  <c:v>2195</c:v>
                </c:pt>
                <c:pt idx="1">
                  <c:v>3242</c:v>
                </c:pt>
                <c:pt idx="2">
                  <c:v>3069</c:v>
                </c:pt>
                <c:pt idx="3">
                  <c:v>18815</c:v>
                </c:pt>
                <c:pt idx="4">
                  <c:v>5004</c:v>
                </c:pt>
                <c:pt idx="5">
                  <c:v>78</c:v>
                </c:pt>
                <c:pt idx="6">
                  <c:v>73</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7970233855044313"/>
          <c:y val="8.9954712011786425E-2"/>
          <c:w val="0.21211582039770904"/>
          <c:h val="0.78875595296154954"/>
        </c:manualLayout>
      </c:layout>
      <c:overlay val="0"/>
      <c:txPr>
        <a:bodyPr/>
        <a:lstStyle/>
        <a:p>
          <a:pPr>
            <a:defRPr sz="1400"/>
          </a:pPr>
          <a:endParaRPr lang="fi-FI"/>
        </a:p>
      </c:txPr>
    </c:legend>
    <c:plotVisOnly val="1"/>
    <c:dispBlanksAs val="gap"/>
    <c:showDLblsOverMax val="0"/>
  </c:chart>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3F5A49-57CC-4718-9807-3B8826993922}"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fi-FI"/>
        </a:p>
      </dgm:t>
    </dgm:pt>
    <dgm:pt modelId="{5CCFF49C-B39F-468E-9537-7BC8837168D8}">
      <dgm:prSet phldrT="[Teksti]" custT="1"/>
      <dgm:spPr>
        <a:solidFill>
          <a:srgbClr val="7030A0"/>
        </a:solidFill>
      </dgm:spPr>
      <dgm:t>
        <a:bodyPr/>
        <a:lstStyle/>
        <a:p>
          <a:r>
            <a:rPr lang="fi-FI" sz="1400" b="1" dirty="0" smtClean="0">
              <a:latin typeface="Calibri" panose="020F0502020204030204" pitchFamily="34" charset="0"/>
            </a:rPr>
            <a:t>Itsestä huolehtiminen ja arjen taidot</a:t>
          </a:r>
          <a:endParaRPr lang="fi-FI" sz="1400" b="1" dirty="0">
            <a:latin typeface="Calibri" panose="020F0502020204030204" pitchFamily="34" charset="0"/>
          </a:endParaRPr>
        </a:p>
      </dgm:t>
    </dgm:pt>
    <dgm:pt modelId="{C8B2E64B-A98B-422A-B32A-1353EA3BBDC1}" type="parTrans" cxnId="{9FFA5EB2-EA8C-4A7A-B6AC-2F6285F17F6C}">
      <dgm:prSet/>
      <dgm:spPr/>
      <dgm:t>
        <a:bodyPr/>
        <a:lstStyle/>
        <a:p>
          <a:endParaRPr lang="fi-FI"/>
        </a:p>
      </dgm:t>
    </dgm:pt>
    <dgm:pt modelId="{6D0F90E4-4D25-4CEF-B0B8-861AD548660D}" type="sibTrans" cxnId="{9FFA5EB2-EA8C-4A7A-B6AC-2F6285F17F6C}">
      <dgm:prSet/>
      <dgm:spPr/>
      <dgm:t>
        <a:bodyPr/>
        <a:lstStyle/>
        <a:p>
          <a:endParaRPr lang="fi-FI"/>
        </a:p>
      </dgm:t>
    </dgm:pt>
    <dgm:pt modelId="{70460110-75BB-43ED-BCDA-6A768106E942}">
      <dgm:prSet phldrT="[Teksti]" custT="1"/>
      <dgm:spPr>
        <a:solidFill>
          <a:srgbClr val="002060"/>
        </a:solidFill>
      </dgm:spPr>
      <dgm:t>
        <a:bodyPr/>
        <a:lstStyle/>
        <a:p>
          <a:r>
            <a:rPr lang="fi-FI" sz="1400" b="1" dirty="0" smtClean="0">
              <a:latin typeface="Calibri" panose="020F0502020204030204" pitchFamily="34" charset="0"/>
            </a:rPr>
            <a:t>Kulttuurinen osaaminen, vuorovaikutus ja ilmaisu</a:t>
          </a:r>
          <a:endParaRPr lang="fi-FI" sz="1400" b="1" dirty="0">
            <a:latin typeface="Calibri" panose="020F0502020204030204" pitchFamily="34" charset="0"/>
          </a:endParaRPr>
        </a:p>
      </dgm:t>
    </dgm:pt>
    <dgm:pt modelId="{159A410C-059C-493C-B495-0FA828BD3532}" type="parTrans" cxnId="{D6186B4A-0970-4365-92E2-1CC1A6583AE5}">
      <dgm:prSet/>
      <dgm:spPr/>
      <dgm:t>
        <a:bodyPr/>
        <a:lstStyle/>
        <a:p>
          <a:endParaRPr lang="fi-FI"/>
        </a:p>
      </dgm:t>
    </dgm:pt>
    <dgm:pt modelId="{A60BEE63-4CB6-4423-8571-5CD45EE07C10}" type="sibTrans" cxnId="{D6186B4A-0970-4365-92E2-1CC1A6583AE5}">
      <dgm:prSet/>
      <dgm:spPr/>
      <dgm:t>
        <a:bodyPr/>
        <a:lstStyle/>
        <a:p>
          <a:endParaRPr lang="fi-FI"/>
        </a:p>
      </dgm:t>
    </dgm:pt>
    <dgm:pt modelId="{91F66296-B90D-4D25-B079-787723851268}">
      <dgm:prSet phldrT="[Teksti]" custT="1"/>
      <dgm:spPr>
        <a:solidFill>
          <a:srgbClr val="0070C0"/>
        </a:solidFill>
      </dgm:spPr>
      <dgm:t>
        <a:bodyPr/>
        <a:lstStyle/>
        <a:p>
          <a:r>
            <a:rPr lang="fi-FI" sz="1400" b="1" smtClean="0">
              <a:latin typeface="Calibri" panose="020F0502020204030204" pitchFamily="34" charset="0"/>
            </a:rPr>
            <a:t>Monilukutaito</a:t>
          </a:r>
          <a:endParaRPr lang="fi-FI" sz="1400" b="1" dirty="0">
            <a:latin typeface="Calibri" panose="020F0502020204030204" pitchFamily="34" charset="0"/>
          </a:endParaRPr>
        </a:p>
      </dgm:t>
    </dgm:pt>
    <dgm:pt modelId="{78C31A31-CE51-47E1-AF38-3BEC51088828}" type="parTrans" cxnId="{E05D83B7-6CFC-4A19-A89D-F18B18F1A6B8}">
      <dgm:prSet/>
      <dgm:spPr/>
      <dgm:t>
        <a:bodyPr/>
        <a:lstStyle/>
        <a:p>
          <a:endParaRPr lang="fi-FI"/>
        </a:p>
      </dgm:t>
    </dgm:pt>
    <dgm:pt modelId="{4C0183CB-D8D6-440C-B6DC-6DDE5CB173FD}" type="sibTrans" cxnId="{E05D83B7-6CFC-4A19-A89D-F18B18F1A6B8}">
      <dgm:prSet/>
      <dgm:spPr/>
      <dgm:t>
        <a:bodyPr/>
        <a:lstStyle/>
        <a:p>
          <a:endParaRPr lang="fi-FI"/>
        </a:p>
      </dgm:t>
    </dgm:pt>
    <dgm:pt modelId="{422A0418-3B45-49B2-94EC-70A0F72E89C7}">
      <dgm:prSet phldrT="[Teksti]" custT="1"/>
      <dgm:spPr>
        <a:solidFill>
          <a:srgbClr val="00B050"/>
        </a:solidFill>
      </dgm:spPr>
      <dgm:t>
        <a:bodyPr anchor="t"/>
        <a:lstStyle/>
        <a:p>
          <a:r>
            <a:rPr lang="fi-FI" sz="1400" b="1" smtClean="0">
              <a:latin typeface="Calibri" panose="020F0502020204030204" pitchFamily="34" charset="0"/>
            </a:rPr>
            <a:t>Tieto- ja viestintä-teknologinen osaaminen</a:t>
          </a:r>
          <a:endParaRPr lang="fi-FI" sz="1400" b="1" dirty="0">
            <a:latin typeface="Calibri" panose="020F0502020204030204" pitchFamily="34" charset="0"/>
          </a:endParaRPr>
        </a:p>
      </dgm:t>
    </dgm:pt>
    <dgm:pt modelId="{E83D72CC-0CE7-47A4-A270-BB1047608485}" type="parTrans" cxnId="{53439E73-0706-47FE-B572-B76059C58359}">
      <dgm:prSet/>
      <dgm:spPr/>
      <dgm:t>
        <a:bodyPr/>
        <a:lstStyle/>
        <a:p>
          <a:endParaRPr lang="fi-FI"/>
        </a:p>
      </dgm:t>
    </dgm:pt>
    <dgm:pt modelId="{09E91BC7-5A8C-44A8-BA4C-574317AF68E9}" type="sibTrans" cxnId="{53439E73-0706-47FE-B572-B76059C58359}">
      <dgm:prSet/>
      <dgm:spPr/>
      <dgm:t>
        <a:bodyPr/>
        <a:lstStyle/>
        <a:p>
          <a:endParaRPr lang="fi-FI"/>
        </a:p>
      </dgm:t>
    </dgm:pt>
    <dgm:pt modelId="{35711D02-AB0C-4357-9F3D-F9A38E9B0740}">
      <dgm:prSet phldrT="[Teksti]" custT="1"/>
      <dgm:spPr>
        <a:solidFill>
          <a:srgbClr val="FFC000"/>
        </a:solidFill>
      </dgm:spPr>
      <dgm:t>
        <a:bodyPr/>
        <a:lstStyle/>
        <a:p>
          <a:r>
            <a:rPr lang="fi-FI" sz="1400" b="1" dirty="0" smtClean="0">
              <a:latin typeface="Calibri" panose="020F0502020204030204" pitchFamily="34" charset="0"/>
            </a:rPr>
            <a:t>Osallistuminen, vaikuttaminen ja kestävän tulevaisuuden rakentaminen</a:t>
          </a:r>
          <a:endParaRPr lang="fi-FI" sz="1400" b="1" dirty="0">
            <a:latin typeface="Calibri" panose="020F0502020204030204" pitchFamily="34" charset="0"/>
          </a:endParaRPr>
        </a:p>
      </dgm:t>
    </dgm:pt>
    <dgm:pt modelId="{6B288A43-7327-42D5-B70F-CE4A8C771795}" type="parTrans" cxnId="{3D840FCE-130C-4185-BECC-2A48DEE8C2B2}">
      <dgm:prSet/>
      <dgm:spPr/>
      <dgm:t>
        <a:bodyPr/>
        <a:lstStyle/>
        <a:p>
          <a:endParaRPr lang="fi-FI"/>
        </a:p>
      </dgm:t>
    </dgm:pt>
    <dgm:pt modelId="{1B0A68B2-E8C7-4066-A1D0-0AE3483FF5AB}" type="sibTrans" cxnId="{3D840FCE-130C-4185-BECC-2A48DEE8C2B2}">
      <dgm:prSet/>
      <dgm:spPr/>
      <dgm:t>
        <a:bodyPr/>
        <a:lstStyle/>
        <a:p>
          <a:endParaRPr lang="fi-FI"/>
        </a:p>
      </dgm:t>
    </dgm:pt>
    <dgm:pt modelId="{6E9CAA93-60CF-425C-879F-68917B0D5FEA}">
      <dgm:prSet phldrT="[Teksti]" custT="1"/>
      <dgm:spPr>
        <a:solidFill>
          <a:srgbClr val="FF0000"/>
        </a:solidFill>
      </dgm:spPr>
      <dgm:t>
        <a:bodyPr/>
        <a:lstStyle/>
        <a:p>
          <a:r>
            <a:rPr lang="fi-FI" sz="1400" b="1" dirty="0" smtClean="0">
              <a:latin typeface="Calibri" panose="020F0502020204030204" pitchFamily="34" charset="0"/>
            </a:rPr>
            <a:t>Ajattelu ja oppimaan oppiminen</a:t>
          </a:r>
          <a:endParaRPr lang="fi-FI" sz="1400" b="1" dirty="0">
            <a:latin typeface="Calibri" panose="020F0502020204030204" pitchFamily="34" charset="0"/>
          </a:endParaRPr>
        </a:p>
      </dgm:t>
    </dgm:pt>
    <dgm:pt modelId="{B86BDF14-4FA4-4D38-BB22-DE2CA77D051D}" type="parTrans" cxnId="{A9C305E3-B533-46A6-A1B5-2491B40A5A82}">
      <dgm:prSet/>
      <dgm:spPr/>
      <dgm:t>
        <a:bodyPr/>
        <a:lstStyle/>
        <a:p>
          <a:endParaRPr lang="fi-FI"/>
        </a:p>
      </dgm:t>
    </dgm:pt>
    <dgm:pt modelId="{DB2D5886-2995-4FFF-BD6C-3847FA6AE223}" type="sibTrans" cxnId="{A9C305E3-B533-46A6-A1B5-2491B40A5A82}">
      <dgm:prSet/>
      <dgm:spPr/>
      <dgm:t>
        <a:bodyPr/>
        <a:lstStyle/>
        <a:p>
          <a:endParaRPr lang="fi-FI"/>
        </a:p>
      </dgm:t>
    </dgm:pt>
    <dgm:pt modelId="{7E9C1483-17F2-4875-958E-D80A8B46BEDA}">
      <dgm:prSet phldrT="[Teksti]" custT="1"/>
      <dgm:spPr>
        <a:solidFill>
          <a:srgbClr val="92D050"/>
        </a:solidFill>
      </dgm:spPr>
      <dgm:t>
        <a:bodyPr/>
        <a:lstStyle/>
        <a:p>
          <a:r>
            <a:rPr lang="fi-FI" sz="1400" b="1" smtClean="0">
              <a:latin typeface="Calibri" panose="020F0502020204030204" pitchFamily="34" charset="0"/>
            </a:rPr>
            <a:t>Työelämä-</a:t>
          </a:r>
          <a:br>
            <a:rPr lang="fi-FI" sz="1400" b="1" smtClean="0">
              <a:latin typeface="Calibri" panose="020F0502020204030204" pitchFamily="34" charset="0"/>
            </a:rPr>
          </a:br>
          <a:r>
            <a:rPr lang="fi-FI" sz="1400" b="1" smtClean="0">
              <a:latin typeface="Calibri" panose="020F0502020204030204" pitchFamily="34" charset="0"/>
            </a:rPr>
            <a:t>taidot ja yrittäjyys</a:t>
          </a:r>
          <a:endParaRPr lang="fi-FI" sz="1400" b="1" dirty="0">
            <a:latin typeface="Calibri" panose="020F0502020204030204" pitchFamily="34" charset="0"/>
          </a:endParaRPr>
        </a:p>
      </dgm:t>
    </dgm:pt>
    <dgm:pt modelId="{1379C41E-8AB4-41D9-AD97-3B781805AD71}" type="parTrans" cxnId="{FB4589BD-B7D5-4346-8E9E-5848BFC91F9B}">
      <dgm:prSet/>
      <dgm:spPr/>
      <dgm:t>
        <a:bodyPr/>
        <a:lstStyle/>
        <a:p>
          <a:endParaRPr lang="fi-FI"/>
        </a:p>
      </dgm:t>
    </dgm:pt>
    <dgm:pt modelId="{BBB88D2F-6BE1-4573-8195-1D0260C086A8}" type="sibTrans" cxnId="{FB4589BD-B7D5-4346-8E9E-5848BFC91F9B}">
      <dgm:prSet/>
      <dgm:spPr/>
      <dgm:t>
        <a:bodyPr/>
        <a:lstStyle/>
        <a:p>
          <a:endParaRPr lang="fi-FI"/>
        </a:p>
      </dgm:t>
    </dgm:pt>
    <dgm:pt modelId="{756A9E58-53C9-4A50-9D96-3265E9BBE4CF}" type="pres">
      <dgm:prSet presAssocID="{F73F5A49-57CC-4718-9807-3B8826993922}" presName="compositeShape" presStyleCnt="0">
        <dgm:presLayoutVars>
          <dgm:chMax val="7"/>
          <dgm:dir/>
          <dgm:resizeHandles val="exact"/>
        </dgm:presLayoutVars>
      </dgm:prSet>
      <dgm:spPr/>
      <dgm:t>
        <a:bodyPr/>
        <a:lstStyle/>
        <a:p>
          <a:endParaRPr lang="fi-FI"/>
        </a:p>
      </dgm:t>
    </dgm:pt>
    <dgm:pt modelId="{D47085AE-BB06-482E-AE3E-85BAF5393D84}" type="pres">
      <dgm:prSet presAssocID="{F73F5A49-57CC-4718-9807-3B8826993922}" presName="wedge1" presStyleLbl="node1" presStyleIdx="0" presStyleCnt="7" custScaleX="103696" custLinFactNeighborX="14191" custLinFactNeighborY="-5167"/>
      <dgm:spPr/>
      <dgm:t>
        <a:bodyPr/>
        <a:lstStyle/>
        <a:p>
          <a:endParaRPr lang="fi-FI"/>
        </a:p>
      </dgm:t>
    </dgm:pt>
    <dgm:pt modelId="{05E76281-8A68-4926-A45D-7FE92FC130D9}" type="pres">
      <dgm:prSet presAssocID="{F73F5A49-57CC-4718-9807-3B8826993922}" presName="dummy1a" presStyleCnt="0"/>
      <dgm:spPr/>
      <dgm:t>
        <a:bodyPr/>
        <a:lstStyle/>
        <a:p>
          <a:endParaRPr lang="fi-FI"/>
        </a:p>
      </dgm:t>
    </dgm:pt>
    <dgm:pt modelId="{0DD858A2-50A9-4A1A-8AB3-AFBEFB644B79}" type="pres">
      <dgm:prSet presAssocID="{F73F5A49-57CC-4718-9807-3B8826993922}" presName="dummy1b" presStyleCnt="0"/>
      <dgm:spPr/>
      <dgm:t>
        <a:bodyPr/>
        <a:lstStyle/>
        <a:p>
          <a:endParaRPr lang="fi-FI"/>
        </a:p>
      </dgm:t>
    </dgm:pt>
    <dgm:pt modelId="{EE21BE8A-47C9-47C0-9B3B-3B61E2620E8F}" type="pres">
      <dgm:prSet presAssocID="{F73F5A49-57CC-4718-9807-3B8826993922}" presName="wedge1Tx" presStyleLbl="node1" presStyleIdx="0" presStyleCnt="7">
        <dgm:presLayoutVars>
          <dgm:chMax val="0"/>
          <dgm:chPref val="0"/>
          <dgm:bulletEnabled val="1"/>
        </dgm:presLayoutVars>
      </dgm:prSet>
      <dgm:spPr/>
      <dgm:t>
        <a:bodyPr/>
        <a:lstStyle/>
        <a:p>
          <a:endParaRPr lang="fi-FI"/>
        </a:p>
      </dgm:t>
    </dgm:pt>
    <dgm:pt modelId="{EC715C04-4DA3-43B3-8705-BAB5026575F5}" type="pres">
      <dgm:prSet presAssocID="{F73F5A49-57CC-4718-9807-3B8826993922}" presName="wedge2" presStyleLbl="node1" presStyleIdx="1" presStyleCnt="7" custLinFactNeighborX="15979" custLinFactNeighborY="-6425"/>
      <dgm:spPr/>
      <dgm:t>
        <a:bodyPr/>
        <a:lstStyle/>
        <a:p>
          <a:endParaRPr lang="fi-FI"/>
        </a:p>
      </dgm:t>
    </dgm:pt>
    <dgm:pt modelId="{CA299AE8-B205-4B8F-AC26-2C1519EE5105}" type="pres">
      <dgm:prSet presAssocID="{F73F5A49-57CC-4718-9807-3B8826993922}" presName="dummy2a" presStyleCnt="0"/>
      <dgm:spPr/>
      <dgm:t>
        <a:bodyPr/>
        <a:lstStyle/>
        <a:p>
          <a:endParaRPr lang="fi-FI"/>
        </a:p>
      </dgm:t>
    </dgm:pt>
    <dgm:pt modelId="{C03D6B39-6644-48C4-9D37-EF583FDD0F51}" type="pres">
      <dgm:prSet presAssocID="{F73F5A49-57CC-4718-9807-3B8826993922}" presName="dummy2b" presStyleCnt="0"/>
      <dgm:spPr/>
      <dgm:t>
        <a:bodyPr/>
        <a:lstStyle/>
        <a:p>
          <a:endParaRPr lang="fi-FI"/>
        </a:p>
      </dgm:t>
    </dgm:pt>
    <dgm:pt modelId="{D6EF9296-EEB3-40F3-8611-912DDD2EAD23}" type="pres">
      <dgm:prSet presAssocID="{F73F5A49-57CC-4718-9807-3B8826993922}" presName="wedge2Tx" presStyleLbl="node1" presStyleIdx="1" presStyleCnt="7">
        <dgm:presLayoutVars>
          <dgm:chMax val="0"/>
          <dgm:chPref val="0"/>
          <dgm:bulletEnabled val="1"/>
        </dgm:presLayoutVars>
      </dgm:prSet>
      <dgm:spPr/>
      <dgm:t>
        <a:bodyPr/>
        <a:lstStyle/>
        <a:p>
          <a:endParaRPr lang="fi-FI"/>
        </a:p>
      </dgm:t>
    </dgm:pt>
    <dgm:pt modelId="{C2FEAED0-689B-4D69-8E03-34829BFBC8DB}" type="pres">
      <dgm:prSet presAssocID="{F73F5A49-57CC-4718-9807-3B8826993922}" presName="wedge3" presStyleLbl="node1" presStyleIdx="2" presStyleCnt="7" custLinFactNeighborX="15060" custLinFactNeighborY="-6375"/>
      <dgm:spPr/>
      <dgm:t>
        <a:bodyPr/>
        <a:lstStyle/>
        <a:p>
          <a:endParaRPr lang="fi-FI"/>
        </a:p>
      </dgm:t>
    </dgm:pt>
    <dgm:pt modelId="{9BE30A6F-CBE6-4D09-B6B1-1D2D9E7888F7}" type="pres">
      <dgm:prSet presAssocID="{F73F5A49-57CC-4718-9807-3B8826993922}" presName="dummy3a" presStyleCnt="0"/>
      <dgm:spPr/>
      <dgm:t>
        <a:bodyPr/>
        <a:lstStyle/>
        <a:p>
          <a:endParaRPr lang="fi-FI"/>
        </a:p>
      </dgm:t>
    </dgm:pt>
    <dgm:pt modelId="{A1850BA8-BE47-4A99-995F-A0A3E71CDB0E}" type="pres">
      <dgm:prSet presAssocID="{F73F5A49-57CC-4718-9807-3B8826993922}" presName="dummy3b" presStyleCnt="0"/>
      <dgm:spPr/>
      <dgm:t>
        <a:bodyPr/>
        <a:lstStyle/>
        <a:p>
          <a:endParaRPr lang="fi-FI"/>
        </a:p>
      </dgm:t>
    </dgm:pt>
    <dgm:pt modelId="{8AFBCDD4-C9AE-4B2D-A53E-F764733924A1}" type="pres">
      <dgm:prSet presAssocID="{F73F5A49-57CC-4718-9807-3B8826993922}" presName="wedge3Tx" presStyleLbl="node1" presStyleIdx="2" presStyleCnt="7">
        <dgm:presLayoutVars>
          <dgm:chMax val="0"/>
          <dgm:chPref val="0"/>
          <dgm:bulletEnabled val="1"/>
        </dgm:presLayoutVars>
      </dgm:prSet>
      <dgm:spPr/>
      <dgm:t>
        <a:bodyPr/>
        <a:lstStyle/>
        <a:p>
          <a:endParaRPr lang="fi-FI"/>
        </a:p>
      </dgm:t>
    </dgm:pt>
    <dgm:pt modelId="{22FAD8F9-366A-44AB-8D63-588573487B0A}" type="pres">
      <dgm:prSet presAssocID="{F73F5A49-57CC-4718-9807-3B8826993922}" presName="wedge4" presStyleLbl="node1" presStyleIdx="3" presStyleCnt="7" custLinFactNeighborX="14141" custLinFactNeighborY="-4996"/>
      <dgm:spPr/>
      <dgm:t>
        <a:bodyPr/>
        <a:lstStyle/>
        <a:p>
          <a:endParaRPr lang="fi-FI"/>
        </a:p>
      </dgm:t>
    </dgm:pt>
    <dgm:pt modelId="{97CFE521-5DC9-4689-89EA-84F8E3D0E428}" type="pres">
      <dgm:prSet presAssocID="{F73F5A49-57CC-4718-9807-3B8826993922}" presName="dummy4a" presStyleCnt="0"/>
      <dgm:spPr/>
      <dgm:t>
        <a:bodyPr/>
        <a:lstStyle/>
        <a:p>
          <a:endParaRPr lang="fi-FI"/>
        </a:p>
      </dgm:t>
    </dgm:pt>
    <dgm:pt modelId="{D0A6969B-CB15-477A-A2A6-3A333A34FCC8}" type="pres">
      <dgm:prSet presAssocID="{F73F5A49-57CC-4718-9807-3B8826993922}" presName="dummy4b" presStyleCnt="0"/>
      <dgm:spPr/>
      <dgm:t>
        <a:bodyPr/>
        <a:lstStyle/>
        <a:p>
          <a:endParaRPr lang="fi-FI"/>
        </a:p>
      </dgm:t>
    </dgm:pt>
    <dgm:pt modelId="{DCFC36A3-AC7D-4AEC-A391-C35C74F95C9E}" type="pres">
      <dgm:prSet presAssocID="{F73F5A49-57CC-4718-9807-3B8826993922}" presName="wedge4Tx" presStyleLbl="node1" presStyleIdx="3" presStyleCnt="7">
        <dgm:presLayoutVars>
          <dgm:chMax val="0"/>
          <dgm:chPref val="0"/>
          <dgm:bulletEnabled val="1"/>
        </dgm:presLayoutVars>
      </dgm:prSet>
      <dgm:spPr/>
      <dgm:t>
        <a:bodyPr/>
        <a:lstStyle/>
        <a:p>
          <a:endParaRPr lang="fi-FI"/>
        </a:p>
      </dgm:t>
    </dgm:pt>
    <dgm:pt modelId="{BF63BD99-F964-4D8F-A779-21069C576BAF}" type="pres">
      <dgm:prSet presAssocID="{F73F5A49-57CC-4718-9807-3B8826993922}" presName="wedge5" presStyleLbl="node1" presStyleIdx="4" presStyleCnt="7" custLinFactNeighborX="14191" custLinFactNeighborY="-5167"/>
      <dgm:spPr/>
      <dgm:t>
        <a:bodyPr/>
        <a:lstStyle/>
        <a:p>
          <a:endParaRPr lang="fi-FI"/>
        </a:p>
      </dgm:t>
    </dgm:pt>
    <dgm:pt modelId="{18664A09-4182-4AAA-BDAF-59C427274EB3}" type="pres">
      <dgm:prSet presAssocID="{F73F5A49-57CC-4718-9807-3B8826993922}" presName="dummy5a" presStyleCnt="0"/>
      <dgm:spPr/>
      <dgm:t>
        <a:bodyPr/>
        <a:lstStyle/>
        <a:p>
          <a:endParaRPr lang="fi-FI"/>
        </a:p>
      </dgm:t>
    </dgm:pt>
    <dgm:pt modelId="{B8EB0C0F-791E-48BC-9CCF-3D737888324D}" type="pres">
      <dgm:prSet presAssocID="{F73F5A49-57CC-4718-9807-3B8826993922}" presName="dummy5b" presStyleCnt="0"/>
      <dgm:spPr/>
      <dgm:t>
        <a:bodyPr/>
        <a:lstStyle/>
        <a:p>
          <a:endParaRPr lang="fi-FI"/>
        </a:p>
      </dgm:t>
    </dgm:pt>
    <dgm:pt modelId="{0F5837B0-2661-46F3-92FE-D6BF64ED5926}" type="pres">
      <dgm:prSet presAssocID="{F73F5A49-57CC-4718-9807-3B8826993922}" presName="wedge5Tx" presStyleLbl="node1" presStyleIdx="4" presStyleCnt="7">
        <dgm:presLayoutVars>
          <dgm:chMax val="0"/>
          <dgm:chPref val="0"/>
          <dgm:bulletEnabled val="1"/>
        </dgm:presLayoutVars>
      </dgm:prSet>
      <dgm:spPr/>
      <dgm:t>
        <a:bodyPr/>
        <a:lstStyle/>
        <a:p>
          <a:endParaRPr lang="fi-FI"/>
        </a:p>
      </dgm:t>
    </dgm:pt>
    <dgm:pt modelId="{EADADA33-0500-4293-BE48-DE702BD08BBA}" type="pres">
      <dgm:prSet presAssocID="{F73F5A49-57CC-4718-9807-3B8826993922}" presName="wedge6" presStyleLbl="node1" presStyleIdx="5" presStyleCnt="7" custLinFactNeighborX="14191" custLinFactNeighborY="-5167"/>
      <dgm:spPr/>
      <dgm:t>
        <a:bodyPr/>
        <a:lstStyle/>
        <a:p>
          <a:endParaRPr lang="fi-FI"/>
        </a:p>
      </dgm:t>
    </dgm:pt>
    <dgm:pt modelId="{19B6AC30-E891-4E5C-9E69-129E6D3FE884}" type="pres">
      <dgm:prSet presAssocID="{F73F5A49-57CC-4718-9807-3B8826993922}" presName="dummy6a" presStyleCnt="0"/>
      <dgm:spPr/>
      <dgm:t>
        <a:bodyPr/>
        <a:lstStyle/>
        <a:p>
          <a:endParaRPr lang="fi-FI"/>
        </a:p>
      </dgm:t>
    </dgm:pt>
    <dgm:pt modelId="{5562D4A5-12F2-438D-93A7-6EFC3AA15561}" type="pres">
      <dgm:prSet presAssocID="{F73F5A49-57CC-4718-9807-3B8826993922}" presName="dummy6b" presStyleCnt="0"/>
      <dgm:spPr/>
      <dgm:t>
        <a:bodyPr/>
        <a:lstStyle/>
        <a:p>
          <a:endParaRPr lang="fi-FI"/>
        </a:p>
      </dgm:t>
    </dgm:pt>
    <dgm:pt modelId="{8E6ACB55-F7C1-497A-A9AD-3B1C651F3C48}" type="pres">
      <dgm:prSet presAssocID="{F73F5A49-57CC-4718-9807-3B8826993922}" presName="wedge6Tx" presStyleLbl="node1" presStyleIdx="5" presStyleCnt="7">
        <dgm:presLayoutVars>
          <dgm:chMax val="0"/>
          <dgm:chPref val="0"/>
          <dgm:bulletEnabled val="1"/>
        </dgm:presLayoutVars>
      </dgm:prSet>
      <dgm:spPr/>
      <dgm:t>
        <a:bodyPr/>
        <a:lstStyle/>
        <a:p>
          <a:endParaRPr lang="fi-FI"/>
        </a:p>
      </dgm:t>
    </dgm:pt>
    <dgm:pt modelId="{C1E3E388-4434-41F1-9299-EE188CD91D6D}" type="pres">
      <dgm:prSet presAssocID="{F73F5A49-57CC-4718-9807-3B8826993922}" presName="wedge7" presStyleLbl="node1" presStyleIdx="6" presStyleCnt="7" custLinFactNeighborX="15177" custLinFactNeighborY="-4690"/>
      <dgm:spPr/>
      <dgm:t>
        <a:bodyPr/>
        <a:lstStyle/>
        <a:p>
          <a:endParaRPr lang="fi-FI"/>
        </a:p>
      </dgm:t>
    </dgm:pt>
    <dgm:pt modelId="{48D6F2CE-14A4-4D63-ACF9-2CB370CED657}" type="pres">
      <dgm:prSet presAssocID="{F73F5A49-57CC-4718-9807-3B8826993922}" presName="dummy7a" presStyleCnt="0"/>
      <dgm:spPr/>
      <dgm:t>
        <a:bodyPr/>
        <a:lstStyle/>
        <a:p>
          <a:endParaRPr lang="fi-FI"/>
        </a:p>
      </dgm:t>
    </dgm:pt>
    <dgm:pt modelId="{008B443B-01F0-4C5F-849E-EA70F4AB818A}" type="pres">
      <dgm:prSet presAssocID="{F73F5A49-57CC-4718-9807-3B8826993922}" presName="dummy7b" presStyleCnt="0"/>
      <dgm:spPr/>
      <dgm:t>
        <a:bodyPr/>
        <a:lstStyle/>
        <a:p>
          <a:endParaRPr lang="fi-FI"/>
        </a:p>
      </dgm:t>
    </dgm:pt>
    <dgm:pt modelId="{EEB170E5-3828-4A4C-B11C-189479C64594}" type="pres">
      <dgm:prSet presAssocID="{F73F5A49-57CC-4718-9807-3B8826993922}" presName="wedge7Tx" presStyleLbl="node1" presStyleIdx="6" presStyleCnt="7">
        <dgm:presLayoutVars>
          <dgm:chMax val="0"/>
          <dgm:chPref val="0"/>
          <dgm:bulletEnabled val="1"/>
        </dgm:presLayoutVars>
      </dgm:prSet>
      <dgm:spPr/>
      <dgm:t>
        <a:bodyPr/>
        <a:lstStyle/>
        <a:p>
          <a:endParaRPr lang="fi-FI"/>
        </a:p>
      </dgm:t>
    </dgm:pt>
    <dgm:pt modelId="{B209337E-D702-4CDF-825D-271210E67C78}" type="pres">
      <dgm:prSet presAssocID="{6D0F90E4-4D25-4CEF-B0B8-861AD548660D}" presName="arrowWedge1" presStyleLbl="fgSibTrans2D1" presStyleIdx="0" presStyleCnt="7"/>
      <dgm:spPr/>
      <dgm:t>
        <a:bodyPr/>
        <a:lstStyle/>
        <a:p>
          <a:endParaRPr lang="fi-FI"/>
        </a:p>
      </dgm:t>
    </dgm:pt>
    <dgm:pt modelId="{3F7AE719-558B-4579-A114-95E5422D0166}" type="pres">
      <dgm:prSet presAssocID="{A60BEE63-4CB6-4423-8571-5CD45EE07C10}" presName="arrowWedge2" presStyleLbl="fgSibTrans2D1" presStyleIdx="1" presStyleCnt="7"/>
      <dgm:spPr/>
      <dgm:t>
        <a:bodyPr/>
        <a:lstStyle/>
        <a:p>
          <a:endParaRPr lang="fi-FI"/>
        </a:p>
      </dgm:t>
    </dgm:pt>
    <dgm:pt modelId="{62C4BC31-1E2E-4078-8B98-E882145354FB}" type="pres">
      <dgm:prSet presAssocID="{4C0183CB-D8D6-440C-B6DC-6DDE5CB173FD}" presName="arrowWedge3" presStyleLbl="fgSibTrans2D1" presStyleIdx="2" presStyleCnt="7"/>
      <dgm:spPr/>
      <dgm:t>
        <a:bodyPr/>
        <a:lstStyle/>
        <a:p>
          <a:endParaRPr lang="fi-FI"/>
        </a:p>
      </dgm:t>
    </dgm:pt>
    <dgm:pt modelId="{37C6B7D2-7A19-4359-ADD7-4FF36AC4D1ED}" type="pres">
      <dgm:prSet presAssocID="{09E91BC7-5A8C-44A8-BA4C-574317AF68E9}" presName="arrowWedge4" presStyleLbl="fgSibTrans2D1" presStyleIdx="3" presStyleCnt="7"/>
      <dgm:spPr/>
      <dgm:t>
        <a:bodyPr/>
        <a:lstStyle/>
        <a:p>
          <a:endParaRPr lang="fi-FI"/>
        </a:p>
      </dgm:t>
    </dgm:pt>
    <dgm:pt modelId="{D647B661-3F90-4989-845D-E95E20C94D8E}" type="pres">
      <dgm:prSet presAssocID="{BBB88D2F-6BE1-4573-8195-1D0260C086A8}" presName="arrowWedge5" presStyleLbl="fgSibTrans2D1" presStyleIdx="4" presStyleCnt="7"/>
      <dgm:spPr/>
      <dgm:t>
        <a:bodyPr/>
        <a:lstStyle/>
        <a:p>
          <a:endParaRPr lang="fi-FI"/>
        </a:p>
      </dgm:t>
    </dgm:pt>
    <dgm:pt modelId="{DD2D6137-29C6-4F4B-AF5C-5F2DF245E890}" type="pres">
      <dgm:prSet presAssocID="{1B0A68B2-E8C7-4066-A1D0-0AE3483FF5AB}" presName="arrowWedge6" presStyleLbl="fgSibTrans2D1" presStyleIdx="5" presStyleCnt="7"/>
      <dgm:spPr/>
      <dgm:t>
        <a:bodyPr/>
        <a:lstStyle/>
        <a:p>
          <a:endParaRPr lang="fi-FI"/>
        </a:p>
      </dgm:t>
    </dgm:pt>
    <dgm:pt modelId="{E4EB07BF-20BF-4F7A-84C3-E6F52DF54FB2}" type="pres">
      <dgm:prSet presAssocID="{DB2D5886-2995-4FFF-BD6C-3847FA6AE223}" presName="arrowWedge7" presStyleLbl="fgSibTrans2D1" presStyleIdx="6" presStyleCnt="7" custScaleY="100245" custLinFactNeighborX="-127" custLinFactNeighborY="-1877"/>
      <dgm:spPr/>
      <dgm:t>
        <a:bodyPr/>
        <a:lstStyle/>
        <a:p>
          <a:endParaRPr lang="fi-FI"/>
        </a:p>
      </dgm:t>
    </dgm:pt>
  </dgm:ptLst>
  <dgm:cxnLst>
    <dgm:cxn modelId="{972C0ABB-C093-4117-9C21-2FA9780BC288}" type="presOf" srcId="{7E9C1483-17F2-4875-958E-D80A8B46BEDA}" destId="{BF63BD99-F964-4D8F-A779-21069C576BAF}" srcOrd="0" destOrd="0" presId="urn:microsoft.com/office/officeart/2005/8/layout/cycle8"/>
    <dgm:cxn modelId="{9FFA5EB2-EA8C-4A7A-B6AC-2F6285F17F6C}" srcId="{F73F5A49-57CC-4718-9807-3B8826993922}" destId="{5CCFF49C-B39F-468E-9537-7BC8837168D8}" srcOrd="0" destOrd="0" parTransId="{C8B2E64B-A98B-422A-B32A-1353EA3BBDC1}" sibTransId="{6D0F90E4-4D25-4CEF-B0B8-861AD548660D}"/>
    <dgm:cxn modelId="{E05D83B7-6CFC-4A19-A89D-F18B18F1A6B8}" srcId="{F73F5A49-57CC-4718-9807-3B8826993922}" destId="{91F66296-B90D-4D25-B079-787723851268}" srcOrd="2" destOrd="0" parTransId="{78C31A31-CE51-47E1-AF38-3BEC51088828}" sibTransId="{4C0183CB-D8D6-440C-B6DC-6DDE5CB173FD}"/>
    <dgm:cxn modelId="{416E2C21-56A8-471B-960F-EE8854043F61}" type="presOf" srcId="{6E9CAA93-60CF-425C-879F-68917B0D5FEA}" destId="{C1E3E388-4434-41F1-9299-EE188CD91D6D}" srcOrd="0" destOrd="0" presId="urn:microsoft.com/office/officeart/2005/8/layout/cycle8"/>
    <dgm:cxn modelId="{FB4589BD-B7D5-4346-8E9E-5848BFC91F9B}" srcId="{F73F5A49-57CC-4718-9807-3B8826993922}" destId="{7E9C1483-17F2-4875-958E-D80A8B46BEDA}" srcOrd="4" destOrd="0" parTransId="{1379C41E-8AB4-41D9-AD97-3B781805AD71}" sibTransId="{BBB88D2F-6BE1-4573-8195-1D0260C086A8}"/>
    <dgm:cxn modelId="{808D0D21-E0C7-45DF-A71A-ED2F3E8BC7FE}" type="presOf" srcId="{91F66296-B90D-4D25-B079-787723851268}" destId="{8AFBCDD4-C9AE-4B2D-A53E-F764733924A1}" srcOrd="1" destOrd="0" presId="urn:microsoft.com/office/officeart/2005/8/layout/cycle8"/>
    <dgm:cxn modelId="{A9C305E3-B533-46A6-A1B5-2491B40A5A82}" srcId="{F73F5A49-57CC-4718-9807-3B8826993922}" destId="{6E9CAA93-60CF-425C-879F-68917B0D5FEA}" srcOrd="6" destOrd="0" parTransId="{B86BDF14-4FA4-4D38-BB22-DE2CA77D051D}" sibTransId="{DB2D5886-2995-4FFF-BD6C-3847FA6AE223}"/>
    <dgm:cxn modelId="{F58AAE5E-BDDA-4ED9-BBC0-A8D1F2731353}" type="presOf" srcId="{7E9C1483-17F2-4875-958E-D80A8B46BEDA}" destId="{0F5837B0-2661-46F3-92FE-D6BF64ED5926}" srcOrd="1" destOrd="0" presId="urn:microsoft.com/office/officeart/2005/8/layout/cycle8"/>
    <dgm:cxn modelId="{CE67DE3A-4B3B-47EF-9606-D419E66D2390}" type="presOf" srcId="{70460110-75BB-43ED-BCDA-6A768106E942}" destId="{D6EF9296-EEB3-40F3-8611-912DDD2EAD23}" srcOrd="1" destOrd="0" presId="urn:microsoft.com/office/officeart/2005/8/layout/cycle8"/>
    <dgm:cxn modelId="{7A64CD83-B479-4072-9E9D-89266C1AC559}" type="presOf" srcId="{422A0418-3B45-49B2-94EC-70A0F72E89C7}" destId="{22FAD8F9-366A-44AB-8D63-588573487B0A}" srcOrd="0" destOrd="0" presId="urn:microsoft.com/office/officeart/2005/8/layout/cycle8"/>
    <dgm:cxn modelId="{EE418CE1-04D8-4241-AD00-F1C7F8AD6110}" type="presOf" srcId="{35711D02-AB0C-4357-9F3D-F9A38E9B0740}" destId="{EADADA33-0500-4293-BE48-DE702BD08BBA}" srcOrd="0" destOrd="0" presId="urn:microsoft.com/office/officeart/2005/8/layout/cycle8"/>
    <dgm:cxn modelId="{EC585847-8DF4-4B22-9B1C-E4A4CC10555C}" type="presOf" srcId="{5CCFF49C-B39F-468E-9537-7BC8837168D8}" destId="{D47085AE-BB06-482E-AE3E-85BAF5393D84}" srcOrd="0" destOrd="0" presId="urn:microsoft.com/office/officeart/2005/8/layout/cycle8"/>
    <dgm:cxn modelId="{3A689BFA-EB90-4BBD-A1F1-188F91E34FD3}" type="presOf" srcId="{35711D02-AB0C-4357-9F3D-F9A38E9B0740}" destId="{8E6ACB55-F7C1-497A-A9AD-3B1C651F3C48}" srcOrd="1" destOrd="0" presId="urn:microsoft.com/office/officeart/2005/8/layout/cycle8"/>
    <dgm:cxn modelId="{D6186B4A-0970-4365-92E2-1CC1A6583AE5}" srcId="{F73F5A49-57CC-4718-9807-3B8826993922}" destId="{70460110-75BB-43ED-BCDA-6A768106E942}" srcOrd="1" destOrd="0" parTransId="{159A410C-059C-493C-B495-0FA828BD3532}" sibTransId="{A60BEE63-4CB6-4423-8571-5CD45EE07C10}"/>
    <dgm:cxn modelId="{E5397835-4305-4D4F-9541-57C5CA96985A}" type="presOf" srcId="{91F66296-B90D-4D25-B079-787723851268}" destId="{C2FEAED0-689B-4D69-8E03-34829BFBC8DB}" srcOrd="0" destOrd="0" presId="urn:microsoft.com/office/officeart/2005/8/layout/cycle8"/>
    <dgm:cxn modelId="{9112DC54-5EE8-4D33-BE45-60A1139E2E84}" type="presOf" srcId="{422A0418-3B45-49B2-94EC-70A0F72E89C7}" destId="{DCFC36A3-AC7D-4AEC-A391-C35C74F95C9E}" srcOrd="1" destOrd="0" presId="urn:microsoft.com/office/officeart/2005/8/layout/cycle8"/>
    <dgm:cxn modelId="{437B09FE-BA17-46B2-9AD8-38B029A61B86}" type="presOf" srcId="{6E9CAA93-60CF-425C-879F-68917B0D5FEA}" destId="{EEB170E5-3828-4A4C-B11C-189479C64594}" srcOrd="1" destOrd="0" presId="urn:microsoft.com/office/officeart/2005/8/layout/cycle8"/>
    <dgm:cxn modelId="{3D840FCE-130C-4185-BECC-2A48DEE8C2B2}" srcId="{F73F5A49-57CC-4718-9807-3B8826993922}" destId="{35711D02-AB0C-4357-9F3D-F9A38E9B0740}" srcOrd="5" destOrd="0" parTransId="{6B288A43-7327-42D5-B70F-CE4A8C771795}" sibTransId="{1B0A68B2-E8C7-4066-A1D0-0AE3483FF5AB}"/>
    <dgm:cxn modelId="{4AB59C60-E3DF-4AB0-9B74-013FFE271038}" type="presOf" srcId="{70460110-75BB-43ED-BCDA-6A768106E942}" destId="{EC715C04-4DA3-43B3-8705-BAB5026575F5}" srcOrd="0" destOrd="0" presId="urn:microsoft.com/office/officeart/2005/8/layout/cycle8"/>
    <dgm:cxn modelId="{C7ABA1E7-2FD2-4C15-A651-A9C0986FC7AC}" type="presOf" srcId="{5CCFF49C-B39F-468E-9537-7BC8837168D8}" destId="{EE21BE8A-47C9-47C0-9B3B-3B61E2620E8F}" srcOrd="1" destOrd="0" presId="urn:microsoft.com/office/officeart/2005/8/layout/cycle8"/>
    <dgm:cxn modelId="{53439E73-0706-47FE-B572-B76059C58359}" srcId="{F73F5A49-57CC-4718-9807-3B8826993922}" destId="{422A0418-3B45-49B2-94EC-70A0F72E89C7}" srcOrd="3" destOrd="0" parTransId="{E83D72CC-0CE7-47A4-A270-BB1047608485}" sibTransId="{09E91BC7-5A8C-44A8-BA4C-574317AF68E9}"/>
    <dgm:cxn modelId="{4083F135-B6BA-464F-96DA-69DFE1889037}" type="presOf" srcId="{F73F5A49-57CC-4718-9807-3B8826993922}" destId="{756A9E58-53C9-4A50-9D96-3265E9BBE4CF}" srcOrd="0" destOrd="0" presId="urn:microsoft.com/office/officeart/2005/8/layout/cycle8"/>
    <dgm:cxn modelId="{6B4FEBCE-2351-4DD2-A965-C0735593A0CB}" type="presParOf" srcId="{756A9E58-53C9-4A50-9D96-3265E9BBE4CF}" destId="{D47085AE-BB06-482E-AE3E-85BAF5393D84}" srcOrd="0" destOrd="0" presId="urn:microsoft.com/office/officeart/2005/8/layout/cycle8"/>
    <dgm:cxn modelId="{2C14DDBC-1081-4391-9953-8B7AB4AB26A9}" type="presParOf" srcId="{756A9E58-53C9-4A50-9D96-3265E9BBE4CF}" destId="{05E76281-8A68-4926-A45D-7FE92FC130D9}" srcOrd="1" destOrd="0" presId="urn:microsoft.com/office/officeart/2005/8/layout/cycle8"/>
    <dgm:cxn modelId="{21FCDB49-9079-4623-815F-6C5CA173BDBC}" type="presParOf" srcId="{756A9E58-53C9-4A50-9D96-3265E9BBE4CF}" destId="{0DD858A2-50A9-4A1A-8AB3-AFBEFB644B79}" srcOrd="2" destOrd="0" presId="urn:microsoft.com/office/officeart/2005/8/layout/cycle8"/>
    <dgm:cxn modelId="{AE7E0368-1281-47BF-8DA7-8934AA622BF9}" type="presParOf" srcId="{756A9E58-53C9-4A50-9D96-3265E9BBE4CF}" destId="{EE21BE8A-47C9-47C0-9B3B-3B61E2620E8F}" srcOrd="3" destOrd="0" presId="urn:microsoft.com/office/officeart/2005/8/layout/cycle8"/>
    <dgm:cxn modelId="{597B02B7-37E5-44C9-A4FC-08BF4CF961C2}" type="presParOf" srcId="{756A9E58-53C9-4A50-9D96-3265E9BBE4CF}" destId="{EC715C04-4DA3-43B3-8705-BAB5026575F5}" srcOrd="4" destOrd="0" presId="urn:microsoft.com/office/officeart/2005/8/layout/cycle8"/>
    <dgm:cxn modelId="{41D395B8-8D42-4F55-AAAE-59C00E234CCA}" type="presParOf" srcId="{756A9E58-53C9-4A50-9D96-3265E9BBE4CF}" destId="{CA299AE8-B205-4B8F-AC26-2C1519EE5105}" srcOrd="5" destOrd="0" presId="urn:microsoft.com/office/officeart/2005/8/layout/cycle8"/>
    <dgm:cxn modelId="{6BC081BC-097B-4834-83C3-5E95B178EF29}" type="presParOf" srcId="{756A9E58-53C9-4A50-9D96-3265E9BBE4CF}" destId="{C03D6B39-6644-48C4-9D37-EF583FDD0F51}" srcOrd="6" destOrd="0" presId="urn:microsoft.com/office/officeart/2005/8/layout/cycle8"/>
    <dgm:cxn modelId="{A757C52E-A642-418B-8510-C3671C9D9290}" type="presParOf" srcId="{756A9E58-53C9-4A50-9D96-3265E9BBE4CF}" destId="{D6EF9296-EEB3-40F3-8611-912DDD2EAD23}" srcOrd="7" destOrd="0" presId="urn:microsoft.com/office/officeart/2005/8/layout/cycle8"/>
    <dgm:cxn modelId="{7CF0442D-12CD-4F7C-8555-FE3AF88AA602}" type="presParOf" srcId="{756A9E58-53C9-4A50-9D96-3265E9BBE4CF}" destId="{C2FEAED0-689B-4D69-8E03-34829BFBC8DB}" srcOrd="8" destOrd="0" presId="urn:microsoft.com/office/officeart/2005/8/layout/cycle8"/>
    <dgm:cxn modelId="{2B1D5D54-CB04-41A0-9CEE-BD8DE7C639C9}" type="presParOf" srcId="{756A9E58-53C9-4A50-9D96-3265E9BBE4CF}" destId="{9BE30A6F-CBE6-4D09-B6B1-1D2D9E7888F7}" srcOrd="9" destOrd="0" presId="urn:microsoft.com/office/officeart/2005/8/layout/cycle8"/>
    <dgm:cxn modelId="{12E54E05-15D4-4F80-8DAB-B020AF683B9A}" type="presParOf" srcId="{756A9E58-53C9-4A50-9D96-3265E9BBE4CF}" destId="{A1850BA8-BE47-4A99-995F-A0A3E71CDB0E}" srcOrd="10" destOrd="0" presId="urn:microsoft.com/office/officeart/2005/8/layout/cycle8"/>
    <dgm:cxn modelId="{F54B2B4C-BC78-4A95-A9AF-2AECBDE43CCB}" type="presParOf" srcId="{756A9E58-53C9-4A50-9D96-3265E9BBE4CF}" destId="{8AFBCDD4-C9AE-4B2D-A53E-F764733924A1}" srcOrd="11" destOrd="0" presId="urn:microsoft.com/office/officeart/2005/8/layout/cycle8"/>
    <dgm:cxn modelId="{4D3140C4-2AA3-4B58-80ED-A2F49EB6EE65}" type="presParOf" srcId="{756A9E58-53C9-4A50-9D96-3265E9BBE4CF}" destId="{22FAD8F9-366A-44AB-8D63-588573487B0A}" srcOrd="12" destOrd="0" presId="urn:microsoft.com/office/officeart/2005/8/layout/cycle8"/>
    <dgm:cxn modelId="{A0B36C74-9925-4427-91BD-B0057013B495}" type="presParOf" srcId="{756A9E58-53C9-4A50-9D96-3265E9BBE4CF}" destId="{97CFE521-5DC9-4689-89EA-84F8E3D0E428}" srcOrd="13" destOrd="0" presId="urn:microsoft.com/office/officeart/2005/8/layout/cycle8"/>
    <dgm:cxn modelId="{79EA8553-E9D2-48F1-B838-38AEE52B3D11}" type="presParOf" srcId="{756A9E58-53C9-4A50-9D96-3265E9BBE4CF}" destId="{D0A6969B-CB15-477A-A2A6-3A333A34FCC8}" srcOrd="14" destOrd="0" presId="urn:microsoft.com/office/officeart/2005/8/layout/cycle8"/>
    <dgm:cxn modelId="{80294750-30C2-4FC4-B050-FA07E9E2100E}" type="presParOf" srcId="{756A9E58-53C9-4A50-9D96-3265E9BBE4CF}" destId="{DCFC36A3-AC7D-4AEC-A391-C35C74F95C9E}" srcOrd="15" destOrd="0" presId="urn:microsoft.com/office/officeart/2005/8/layout/cycle8"/>
    <dgm:cxn modelId="{A68BA6A1-CD95-4DE1-B3B6-899C10F05DBE}" type="presParOf" srcId="{756A9E58-53C9-4A50-9D96-3265E9BBE4CF}" destId="{BF63BD99-F964-4D8F-A779-21069C576BAF}" srcOrd="16" destOrd="0" presId="urn:microsoft.com/office/officeart/2005/8/layout/cycle8"/>
    <dgm:cxn modelId="{CCA14DC6-1D47-4C69-93A8-94481EAC7343}" type="presParOf" srcId="{756A9E58-53C9-4A50-9D96-3265E9BBE4CF}" destId="{18664A09-4182-4AAA-BDAF-59C427274EB3}" srcOrd="17" destOrd="0" presId="urn:microsoft.com/office/officeart/2005/8/layout/cycle8"/>
    <dgm:cxn modelId="{8A165D07-483B-455F-BBB6-FB3958882EAB}" type="presParOf" srcId="{756A9E58-53C9-4A50-9D96-3265E9BBE4CF}" destId="{B8EB0C0F-791E-48BC-9CCF-3D737888324D}" srcOrd="18" destOrd="0" presId="urn:microsoft.com/office/officeart/2005/8/layout/cycle8"/>
    <dgm:cxn modelId="{D6F16D1A-108F-44A1-92F6-36800C43AE0A}" type="presParOf" srcId="{756A9E58-53C9-4A50-9D96-3265E9BBE4CF}" destId="{0F5837B0-2661-46F3-92FE-D6BF64ED5926}" srcOrd="19" destOrd="0" presId="urn:microsoft.com/office/officeart/2005/8/layout/cycle8"/>
    <dgm:cxn modelId="{F6E1D665-36F6-4509-9833-127CFDF93920}" type="presParOf" srcId="{756A9E58-53C9-4A50-9D96-3265E9BBE4CF}" destId="{EADADA33-0500-4293-BE48-DE702BD08BBA}" srcOrd="20" destOrd="0" presId="urn:microsoft.com/office/officeart/2005/8/layout/cycle8"/>
    <dgm:cxn modelId="{7792508B-7DDC-4EC3-A523-59E4C774A068}" type="presParOf" srcId="{756A9E58-53C9-4A50-9D96-3265E9BBE4CF}" destId="{19B6AC30-E891-4E5C-9E69-129E6D3FE884}" srcOrd="21" destOrd="0" presId="urn:microsoft.com/office/officeart/2005/8/layout/cycle8"/>
    <dgm:cxn modelId="{6B353074-2CC4-4AB3-B2DA-F2686645231D}" type="presParOf" srcId="{756A9E58-53C9-4A50-9D96-3265E9BBE4CF}" destId="{5562D4A5-12F2-438D-93A7-6EFC3AA15561}" srcOrd="22" destOrd="0" presId="urn:microsoft.com/office/officeart/2005/8/layout/cycle8"/>
    <dgm:cxn modelId="{94DDA737-8FA8-46A4-BB16-6A4BB5099EB4}" type="presParOf" srcId="{756A9E58-53C9-4A50-9D96-3265E9BBE4CF}" destId="{8E6ACB55-F7C1-497A-A9AD-3B1C651F3C48}" srcOrd="23" destOrd="0" presId="urn:microsoft.com/office/officeart/2005/8/layout/cycle8"/>
    <dgm:cxn modelId="{6038E9CF-1054-441A-B979-B0E015B718B4}" type="presParOf" srcId="{756A9E58-53C9-4A50-9D96-3265E9BBE4CF}" destId="{C1E3E388-4434-41F1-9299-EE188CD91D6D}" srcOrd="24" destOrd="0" presId="urn:microsoft.com/office/officeart/2005/8/layout/cycle8"/>
    <dgm:cxn modelId="{7E5B76E3-C007-42E9-90C5-671E012D7B66}" type="presParOf" srcId="{756A9E58-53C9-4A50-9D96-3265E9BBE4CF}" destId="{48D6F2CE-14A4-4D63-ACF9-2CB370CED657}" srcOrd="25" destOrd="0" presId="urn:microsoft.com/office/officeart/2005/8/layout/cycle8"/>
    <dgm:cxn modelId="{9064058D-1917-4F9D-85FF-705B692CE55E}" type="presParOf" srcId="{756A9E58-53C9-4A50-9D96-3265E9BBE4CF}" destId="{008B443B-01F0-4C5F-849E-EA70F4AB818A}" srcOrd="26" destOrd="0" presId="urn:microsoft.com/office/officeart/2005/8/layout/cycle8"/>
    <dgm:cxn modelId="{48C0B489-280A-463C-AF09-6147B9115F40}" type="presParOf" srcId="{756A9E58-53C9-4A50-9D96-3265E9BBE4CF}" destId="{EEB170E5-3828-4A4C-B11C-189479C64594}" srcOrd="27" destOrd="0" presId="urn:microsoft.com/office/officeart/2005/8/layout/cycle8"/>
    <dgm:cxn modelId="{8DB9C1E1-D70C-42FE-8D11-4C45FF42C851}" type="presParOf" srcId="{756A9E58-53C9-4A50-9D96-3265E9BBE4CF}" destId="{B209337E-D702-4CDF-825D-271210E67C78}" srcOrd="28" destOrd="0" presId="urn:microsoft.com/office/officeart/2005/8/layout/cycle8"/>
    <dgm:cxn modelId="{EE2F387E-FC54-4E9B-9D9A-DD21DD97573C}" type="presParOf" srcId="{756A9E58-53C9-4A50-9D96-3265E9BBE4CF}" destId="{3F7AE719-558B-4579-A114-95E5422D0166}" srcOrd="29" destOrd="0" presId="urn:microsoft.com/office/officeart/2005/8/layout/cycle8"/>
    <dgm:cxn modelId="{768C2562-D19D-4B3D-A03C-48A3570BDDFF}" type="presParOf" srcId="{756A9E58-53C9-4A50-9D96-3265E9BBE4CF}" destId="{62C4BC31-1E2E-4078-8B98-E882145354FB}" srcOrd="30" destOrd="0" presId="urn:microsoft.com/office/officeart/2005/8/layout/cycle8"/>
    <dgm:cxn modelId="{B8BD35CE-0D3F-41CE-AC2D-D563A5984B46}" type="presParOf" srcId="{756A9E58-53C9-4A50-9D96-3265E9BBE4CF}" destId="{37C6B7D2-7A19-4359-ADD7-4FF36AC4D1ED}" srcOrd="31" destOrd="0" presId="urn:microsoft.com/office/officeart/2005/8/layout/cycle8"/>
    <dgm:cxn modelId="{C7B9A12B-C593-4E2C-BC06-A1CD7D1DFE6D}" type="presParOf" srcId="{756A9E58-53C9-4A50-9D96-3265E9BBE4CF}" destId="{D647B661-3F90-4989-845D-E95E20C94D8E}" srcOrd="32" destOrd="0" presId="urn:microsoft.com/office/officeart/2005/8/layout/cycle8"/>
    <dgm:cxn modelId="{3A2FC412-C4F7-4367-9D24-4C12316C7E79}" type="presParOf" srcId="{756A9E58-53C9-4A50-9D96-3265E9BBE4CF}" destId="{DD2D6137-29C6-4F4B-AF5C-5F2DF245E890}" srcOrd="33" destOrd="0" presId="urn:microsoft.com/office/officeart/2005/8/layout/cycle8"/>
    <dgm:cxn modelId="{09C1064C-A6C2-4F9C-A7EA-EA6012EB84E1}" type="presParOf" srcId="{756A9E58-53C9-4A50-9D96-3265E9BBE4CF}" destId="{E4EB07BF-20BF-4F7A-84C3-E6F52DF54FB2}" srcOrd="3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AE4BF1-F205-4AA2-B6B7-DED3A0D9A733}"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fi-FI"/>
        </a:p>
      </dgm:t>
    </dgm:pt>
    <dgm:pt modelId="{DE34C06A-B902-4A80-B820-00650CCF0265}">
      <dgm:prSet phldrT="[Teksti]" custT="1"/>
      <dgm:spPr>
        <a:solidFill>
          <a:srgbClr val="0070C0"/>
        </a:solidFill>
      </dgm:spPr>
      <dgm:t>
        <a:bodyPr/>
        <a:lstStyle/>
        <a:p>
          <a:r>
            <a:rPr lang="fi-FI" sz="2000" b="1" dirty="0" smtClean="0"/>
            <a:t>Oppiva yhteisö</a:t>
          </a:r>
          <a:endParaRPr lang="fi-FI" sz="2000" b="1" dirty="0"/>
        </a:p>
      </dgm:t>
    </dgm:pt>
    <dgm:pt modelId="{7204F1D1-EDD5-4583-B62C-4EC0CC3AD6D9}" type="parTrans" cxnId="{E4E50FC9-7F94-446F-AABE-A20DA1A29B40}">
      <dgm:prSet/>
      <dgm:spPr/>
      <dgm:t>
        <a:bodyPr/>
        <a:lstStyle/>
        <a:p>
          <a:endParaRPr lang="fi-FI"/>
        </a:p>
      </dgm:t>
    </dgm:pt>
    <dgm:pt modelId="{99212FD6-55A9-4A33-B7D8-5E3BE0550EC5}" type="sibTrans" cxnId="{E4E50FC9-7F94-446F-AABE-A20DA1A29B40}">
      <dgm:prSet/>
      <dgm:spPr/>
      <dgm:t>
        <a:bodyPr/>
        <a:lstStyle/>
        <a:p>
          <a:endParaRPr lang="fi-FI"/>
        </a:p>
      </dgm:t>
    </dgm:pt>
    <dgm:pt modelId="{5F34581E-4A9B-4F89-967F-927CB5247A01}">
      <dgm:prSet phldrT="[Teksti]" custT="1"/>
      <dgm:spPr>
        <a:solidFill>
          <a:srgbClr val="FFC000"/>
        </a:solidFill>
      </dgm:spPr>
      <dgm:t>
        <a:bodyPr/>
        <a:lstStyle/>
        <a:p>
          <a:r>
            <a:rPr lang="fi-FI" sz="1600" b="1" dirty="0" smtClean="0"/>
            <a:t>Hyvinvointi ja turvallinen arki</a:t>
          </a:r>
          <a:endParaRPr lang="fi-FI" sz="1600" b="1" dirty="0"/>
        </a:p>
      </dgm:t>
    </dgm:pt>
    <dgm:pt modelId="{5BBC5D3D-46B7-41B0-B822-27BF8911F571}" type="parTrans" cxnId="{8BD2DE91-678A-4F59-9D37-36003AC8BE6A}">
      <dgm:prSet/>
      <dgm:spPr/>
      <dgm:t>
        <a:bodyPr/>
        <a:lstStyle/>
        <a:p>
          <a:endParaRPr lang="fi-FI"/>
        </a:p>
      </dgm:t>
    </dgm:pt>
    <dgm:pt modelId="{C57DDD7E-9F97-432E-B1A4-99A578A1FDBF}" type="sibTrans" cxnId="{8BD2DE91-678A-4F59-9D37-36003AC8BE6A}">
      <dgm:prSet/>
      <dgm:spPr/>
      <dgm:t>
        <a:bodyPr/>
        <a:lstStyle/>
        <a:p>
          <a:endParaRPr lang="fi-FI"/>
        </a:p>
      </dgm:t>
    </dgm:pt>
    <dgm:pt modelId="{95902A60-6A39-4016-A6D8-6BF648C18548}">
      <dgm:prSet phldrT="[Teksti]" custT="1"/>
      <dgm:spPr>
        <a:solidFill>
          <a:srgbClr val="00B0F0"/>
        </a:solidFill>
      </dgm:spPr>
      <dgm:t>
        <a:bodyPr/>
        <a:lstStyle/>
        <a:p>
          <a:r>
            <a:rPr lang="fi-FI" sz="1500" b="1" dirty="0" smtClean="0"/>
            <a:t>Vuorovaikutus ja monipuolinen työskentely</a:t>
          </a:r>
          <a:endParaRPr lang="fi-FI" sz="1500" b="1" dirty="0"/>
        </a:p>
      </dgm:t>
    </dgm:pt>
    <dgm:pt modelId="{60BCDFAC-7112-4A48-ADE3-5F257CC5547E}" type="parTrans" cxnId="{7EA2D8F3-4B7E-41EC-B012-FD2FCF412C5D}">
      <dgm:prSet/>
      <dgm:spPr/>
      <dgm:t>
        <a:bodyPr/>
        <a:lstStyle/>
        <a:p>
          <a:endParaRPr lang="fi-FI"/>
        </a:p>
      </dgm:t>
    </dgm:pt>
    <dgm:pt modelId="{1D04ABFC-A92C-4E60-8748-55CBAA2FB2CE}" type="sibTrans" cxnId="{7EA2D8F3-4B7E-41EC-B012-FD2FCF412C5D}">
      <dgm:prSet/>
      <dgm:spPr/>
      <dgm:t>
        <a:bodyPr/>
        <a:lstStyle/>
        <a:p>
          <a:endParaRPr lang="fi-FI"/>
        </a:p>
      </dgm:t>
    </dgm:pt>
    <dgm:pt modelId="{EA25FB0D-67D9-4436-98A8-8C8D2C81C594}">
      <dgm:prSet phldrT="[Teksti]" custT="1"/>
      <dgm:spPr>
        <a:solidFill>
          <a:schemeClr val="accent2"/>
        </a:solidFill>
      </dgm:spPr>
      <dgm:t>
        <a:bodyPr/>
        <a:lstStyle/>
        <a:p>
          <a:r>
            <a:rPr lang="fi-FI" sz="1500" b="1" dirty="0" smtClean="0"/>
            <a:t>Kulttuurinen moninaisuus ja kielitietoisuus</a:t>
          </a:r>
          <a:endParaRPr lang="fi-FI" sz="1500" b="1" dirty="0"/>
        </a:p>
      </dgm:t>
    </dgm:pt>
    <dgm:pt modelId="{10398A1A-E0A4-4F17-A403-5A2D4F25B7EB}" type="parTrans" cxnId="{013F6C80-E87E-46E8-A739-484125C3717A}">
      <dgm:prSet/>
      <dgm:spPr/>
      <dgm:t>
        <a:bodyPr/>
        <a:lstStyle/>
        <a:p>
          <a:endParaRPr lang="fi-FI"/>
        </a:p>
      </dgm:t>
    </dgm:pt>
    <dgm:pt modelId="{D43BA64A-953E-4D7E-95D7-7849D7CC0526}" type="sibTrans" cxnId="{013F6C80-E87E-46E8-A739-484125C3717A}">
      <dgm:prSet/>
      <dgm:spPr/>
      <dgm:t>
        <a:bodyPr/>
        <a:lstStyle/>
        <a:p>
          <a:endParaRPr lang="fi-FI"/>
        </a:p>
      </dgm:t>
    </dgm:pt>
    <dgm:pt modelId="{B193D44B-C499-43A8-B36A-2F62E33087AA}">
      <dgm:prSet phldrT="[Teksti]" custT="1"/>
      <dgm:spPr>
        <a:solidFill>
          <a:srgbClr val="418B74"/>
        </a:solidFill>
      </dgm:spPr>
      <dgm:t>
        <a:bodyPr/>
        <a:lstStyle/>
        <a:p>
          <a:r>
            <a:rPr lang="fi-FI" sz="1500" b="1" dirty="0" smtClean="0"/>
            <a:t>Osallisuus ja demokraattinen toiminta</a:t>
          </a:r>
          <a:endParaRPr lang="fi-FI" sz="1500" b="1" dirty="0"/>
        </a:p>
      </dgm:t>
    </dgm:pt>
    <dgm:pt modelId="{0A6E03C5-C1DF-4A4B-A44C-9EF76984373A}" type="parTrans" cxnId="{97679103-A5BE-4650-8454-DFB7D23815CB}">
      <dgm:prSet/>
      <dgm:spPr/>
      <dgm:t>
        <a:bodyPr/>
        <a:lstStyle/>
        <a:p>
          <a:endParaRPr lang="fi-FI"/>
        </a:p>
      </dgm:t>
    </dgm:pt>
    <dgm:pt modelId="{5C578E00-4770-4685-B31F-136C72B8BE6F}" type="sibTrans" cxnId="{97679103-A5BE-4650-8454-DFB7D23815CB}">
      <dgm:prSet/>
      <dgm:spPr/>
      <dgm:t>
        <a:bodyPr/>
        <a:lstStyle/>
        <a:p>
          <a:endParaRPr lang="fi-FI"/>
        </a:p>
      </dgm:t>
    </dgm:pt>
    <dgm:pt modelId="{07C4B6F1-9596-401D-8F30-F7D31EFD7AB5}">
      <dgm:prSet phldrT="[Teksti]" custT="1"/>
      <dgm:spPr>
        <a:solidFill>
          <a:srgbClr val="00B050"/>
        </a:solidFill>
      </dgm:spPr>
      <dgm:t>
        <a:bodyPr/>
        <a:lstStyle/>
        <a:p>
          <a:r>
            <a:rPr lang="fi-FI" sz="1500" b="1" dirty="0" smtClean="0"/>
            <a:t>Vastuu ympäristöstä ja kestävään tulevaisuuteen </a:t>
          </a:r>
          <a:r>
            <a:rPr lang="fi-FI" sz="1500" b="1" dirty="0" err="1" smtClean="0"/>
            <a:t>suuntautu-minen</a:t>
          </a:r>
          <a:endParaRPr lang="fi-FI" sz="1500" b="1" dirty="0"/>
        </a:p>
      </dgm:t>
    </dgm:pt>
    <dgm:pt modelId="{1BEA99F2-1170-4CB0-8F33-31B83344020D}" type="parTrans" cxnId="{2A285315-29BC-4E31-91ED-5A4B5CDC8189}">
      <dgm:prSet/>
      <dgm:spPr/>
      <dgm:t>
        <a:bodyPr/>
        <a:lstStyle/>
        <a:p>
          <a:endParaRPr lang="fi-FI"/>
        </a:p>
      </dgm:t>
    </dgm:pt>
    <dgm:pt modelId="{8FE47A5F-532D-4197-96C2-B0B0F8EEB7AA}" type="sibTrans" cxnId="{2A285315-29BC-4E31-91ED-5A4B5CDC8189}">
      <dgm:prSet/>
      <dgm:spPr/>
      <dgm:t>
        <a:bodyPr/>
        <a:lstStyle/>
        <a:p>
          <a:endParaRPr lang="fi-FI"/>
        </a:p>
      </dgm:t>
    </dgm:pt>
    <dgm:pt modelId="{4AA6BF04-36AC-4A20-9BD8-F9FB6A8FF64E}">
      <dgm:prSet phldrT="[Teksti]" custT="1"/>
      <dgm:spPr>
        <a:solidFill>
          <a:srgbClr val="92D050"/>
        </a:solidFill>
      </dgm:spPr>
      <dgm:t>
        <a:bodyPr/>
        <a:lstStyle/>
        <a:p>
          <a:r>
            <a:rPr lang="fi-FI" sz="1700" b="1" dirty="0" err="1" smtClean="0">
              <a:solidFill>
                <a:srgbClr val="0070C0"/>
              </a:solidFill>
            </a:rPr>
            <a:t>Yhdenvertai-suus</a:t>
          </a:r>
          <a:r>
            <a:rPr lang="fi-FI" sz="1700" b="1" dirty="0" smtClean="0">
              <a:solidFill>
                <a:srgbClr val="0070C0"/>
              </a:solidFill>
            </a:rPr>
            <a:t> ja tasa-arvo</a:t>
          </a:r>
          <a:endParaRPr lang="fi-FI" sz="1700" b="1" dirty="0">
            <a:solidFill>
              <a:srgbClr val="0070C0"/>
            </a:solidFill>
          </a:endParaRPr>
        </a:p>
      </dgm:t>
    </dgm:pt>
    <dgm:pt modelId="{F2DB9A7F-4380-4E29-A1E1-DA78CEBF5480}" type="parTrans" cxnId="{E3323F59-69BA-41AE-A015-DBD1580A647F}">
      <dgm:prSet/>
      <dgm:spPr/>
      <dgm:t>
        <a:bodyPr/>
        <a:lstStyle/>
        <a:p>
          <a:endParaRPr lang="fi-FI"/>
        </a:p>
      </dgm:t>
    </dgm:pt>
    <dgm:pt modelId="{B9F4BECE-8E65-4748-9DA3-83D5320DDBAC}" type="sibTrans" cxnId="{E3323F59-69BA-41AE-A015-DBD1580A647F}">
      <dgm:prSet/>
      <dgm:spPr/>
      <dgm:t>
        <a:bodyPr/>
        <a:lstStyle/>
        <a:p>
          <a:endParaRPr lang="fi-FI"/>
        </a:p>
      </dgm:t>
    </dgm:pt>
    <dgm:pt modelId="{EBEF0AD0-7CE6-40A8-8676-E46E27E17355}" type="pres">
      <dgm:prSet presAssocID="{8BAE4BF1-F205-4AA2-B6B7-DED3A0D9A733}" presName="Name0" presStyleCnt="0">
        <dgm:presLayoutVars>
          <dgm:chMax val="1"/>
          <dgm:chPref val="1"/>
          <dgm:dir/>
          <dgm:animOne val="branch"/>
          <dgm:animLvl val="lvl"/>
        </dgm:presLayoutVars>
      </dgm:prSet>
      <dgm:spPr/>
      <dgm:t>
        <a:bodyPr/>
        <a:lstStyle/>
        <a:p>
          <a:endParaRPr lang="fi-FI"/>
        </a:p>
      </dgm:t>
    </dgm:pt>
    <dgm:pt modelId="{1B5FAB46-E1E7-43FF-9C42-3989A21834A9}" type="pres">
      <dgm:prSet presAssocID="{DE34C06A-B902-4A80-B820-00650CCF0265}" presName="Parent" presStyleLbl="node0" presStyleIdx="0" presStyleCnt="1" custScaleX="114170" custScaleY="105139" custLinFactNeighborX="3455" custLinFactNeighborY="354">
        <dgm:presLayoutVars>
          <dgm:chMax val="6"/>
          <dgm:chPref val="6"/>
        </dgm:presLayoutVars>
      </dgm:prSet>
      <dgm:spPr/>
      <dgm:t>
        <a:bodyPr/>
        <a:lstStyle/>
        <a:p>
          <a:endParaRPr lang="fi-FI"/>
        </a:p>
      </dgm:t>
    </dgm:pt>
    <dgm:pt modelId="{3AA8BFA5-324F-4A8A-969C-B85EAD39CCA6}" type="pres">
      <dgm:prSet presAssocID="{5F34581E-4A9B-4F89-967F-927CB5247A01}" presName="Accent1" presStyleCnt="0"/>
      <dgm:spPr/>
    </dgm:pt>
    <dgm:pt modelId="{7072F0A3-52AE-4FA6-B2E0-BF570A0B176E}" type="pres">
      <dgm:prSet presAssocID="{5F34581E-4A9B-4F89-967F-927CB5247A01}" presName="Accent" presStyleLbl="bgShp" presStyleIdx="0" presStyleCnt="6"/>
      <dgm:spPr/>
    </dgm:pt>
    <dgm:pt modelId="{2D748592-B9CB-47E9-955D-BF9D8F8BEF00}" type="pres">
      <dgm:prSet presAssocID="{5F34581E-4A9B-4F89-967F-927CB5247A01}" presName="Child1" presStyleLbl="node1" presStyleIdx="0" presStyleCnt="6" custScaleX="133158" custScaleY="107465" custLinFactNeighborX="5632" custLinFactNeighborY="-2648">
        <dgm:presLayoutVars>
          <dgm:chMax val="0"/>
          <dgm:chPref val="0"/>
          <dgm:bulletEnabled val="1"/>
        </dgm:presLayoutVars>
      </dgm:prSet>
      <dgm:spPr/>
      <dgm:t>
        <a:bodyPr/>
        <a:lstStyle/>
        <a:p>
          <a:endParaRPr lang="fi-FI"/>
        </a:p>
      </dgm:t>
    </dgm:pt>
    <dgm:pt modelId="{5C4A2285-DA2B-4017-9C67-E54B556E7F63}" type="pres">
      <dgm:prSet presAssocID="{95902A60-6A39-4016-A6D8-6BF648C18548}" presName="Accent2" presStyleCnt="0"/>
      <dgm:spPr/>
    </dgm:pt>
    <dgm:pt modelId="{34AC5D69-6695-44DF-B728-6E13464E67F0}" type="pres">
      <dgm:prSet presAssocID="{95902A60-6A39-4016-A6D8-6BF648C18548}" presName="Accent" presStyleLbl="bgShp" presStyleIdx="1" presStyleCnt="6"/>
      <dgm:spPr/>
    </dgm:pt>
    <dgm:pt modelId="{03BC66F9-EAC5-4311-9D37-FDDC61DB0CEB}" type="pres">
      <dgm:prSet presAssocID="{95902A60-6A39-4016-A6D8-6BF648C18548}" presName="Child2" presStyleLbl="node1" presStyleIdx="1" presStyleCnt="6" custScaleX="128414" custScaleY="110044" custLinFactNeighborX="19726">
        <dgm:presLayoutVars>
          <dgm:chMax val="0"/>
          <dgm:chPref val="0"/>
          <dgm:bulletEnabled val="1"/>
        </dgm:presLayoutVars>
      </dgm:prSet>
      <dgm:spPr/>
      <dgm:t>
        <a:bodyPr/>
        <a:lstStyle/>
        <a:p>
          <a:endParaRPr lang="fi-FI"/>
        </a:p>
      </dgm:t>
    </dgm:pt>
    <dgm:pt modelId="{A3B2F472-03DF-4E18-88BE-9924CE5188DC}" type="pres">
      <dgm:prSet presAssocID="{EA25FB0D-67D9-4436-98A8-8C8D2C81C594}" presName="Accent3" presStyleCnt="0"/>
      <dgm:spPr/>
    </dgm:pt>
    <dgm:pt modelId="{AC9DCF5E-2080-4B26-99BA-CEC927217199}" type="pres">
      <dgm:prSet presAssocID="{EA25FB0D-67D9-4436-98A8-8C8D2C81C594}" presName="Accent" presStyleLbl="bgShp" presStyleIdx="2" presStyleCnt="6"/>
      <dgm:spPr/>
    </dgm:pt>
    <dgm:pt modelId="{0A0B456C-7BAD-42A1-AABF-92BDB30A3FEC}" type="pres">
      <dgm:prSet presAssocID="{EA25FB0D-67D9-4436-98A8-8C8D2C81C594}" presName="Child3" presStyleLbl="node1" presStyleIdx="2" presStyleCnt="6" custScaleX="132752" custScaleY="122572" custLinFactNeighborX="22351" custLinFactNeighborY="2650">
        <dgm:presLayoutVars>
          <dgm:chMax val="0"/>
          <dgm:chPref val="0"/>
          <dgm:bulletEnabled val="1"/>
        </dgm:presLayoutVars>
      </dgm:prSet>
      <dgm:spPr/>
      <dgm:t>
        <a:bodyPr/>
        <a:lstStyle/>
        <a:p>
          <a:endParaRPr lang="fi-FI"/>
        </a:p>
      </dgm:t>
    </dgm:pt>
    <dgm:pt modelId="{240C123D-6BDA-433D-A298-D9D54D26FD65}" type="pres">
      <dgm:prSet presAssocID="{B193D44B-C499-43A8-B36A-2F62E33087AA}" presName="Accent4" presStyleCnt="0"/>
      <dgm:spPr/>
    </dgm:pt>
    <dgm:pt modelId="{9223FB0E-DF83-4ACC-9EC5-F1CCF0F0DD95}" type="pres">
      <dgm:prSet presAssocID="{B193D44B-C499-43A8-B36A-2F62E33087AA}" presName="Accent" presStyleLbl="bgShp" presStyleIdx="3" presStyleCnt="6"/>
      <dgm:spPr/>
    </dgm:pt>
    <dgm:pt modelId="{9E565A93-6982-4370-9D34-AA7C587F142D}" type="pres">
      <dgm:prSet presAssocID="{B193D44B-C499-43A8-B36A-2F62E33087AA}" presName="Child4" presStyleLbl="node1" presStyleIdx="3" presStyleCnt="6" custScaleX="139839" custScaleY="103773">
        <dgm:presLayoutVars>
          <dgm:chMax val="0"/>
          <dgm:chPref val="0"/>
          <dgm:bulletEnabled val="1"/>
        </dgm:presLayoutVars>
      </dgm:prSet>
      <dgm:spPr/>
      <dgm:t>
        <a:bodyPr/>
        <a:lstStyle/>
        <a:p>
          <a:endParaRPr lang="fi-FI"/>
        </a:p>
      </dgm:t>
    </dgm:pt>
    <dgm:pt modelId="{706D041B-4B89-4C82-8850-5DC6393759C7}" type="pres">
      <dgm:prSet presAssocID="{07C4B6F1-9596-401D-8F30-F7D31EFD7AB5}" presName="Accent5" presStyleCnt="0"/>
      <dgm:spPr/>
    </dgm:pt>
    <dgm:pt modelId="{778C0585-5E5E-4AC9-B728-12F884F9FFF3}" type="pres">
      <dgm:prSet presAssocID="{07C4B6F1-9596-401D-8F30-F7D31EFD7AB5}" presName="Accent" presStyleLbl="bgShp" presStyleIdx="4" presStyleCnt="6"/>
      <dgm:spPr/>
    </dgm:pt>
    <dgm:pt modelId="{0792EBC3-1068-4F49-B608-3B8F7804FBE9}" type="pres">
      <dgm:prSet presAssocID="{07C4B6F1-9596-401D-8F30-F7D31EFD7AB5}" presName="Child5" presStyleLbl="node1" presStyleIdx="4" presStyleCnt="6" custScaleX="134442" custScaleY="119358" custLinFactNeighborX="-20935" custLinFactNeighborY="974">
        <dgm:presLayoutVars>
          <dgm:chMax val="0"/>
          <dgm:chPref val="0"/>
          <dgm:bulletEnabled val="1"/>
        </dgm:presLayoutVars>
      </dgm:prSet>
      <dgm:spPr/>
      <dgm:t>
        <a:bodyPr/>
        <a:lstStyle/>
        <a:p>
          <a:endParaRPr lang="fi-FI"/>
        </a:p>
      </dgm:t>
    </dgm:pt>
    <dgm:pt modelId="{CBF61A0F-2C31-417A-86A8-DED80ED3ED7B}" type="pres">
      <dgm:prSet presAssocID="{4AA6BF04-36AC-4A20-9BD8-F9FB6A8FF64E}" presName="Accent6" presStyleCnt="0"/>
      <dgm:spPr/>
    </dgm:pt>
    <dgm:pt modelId="{87C17ECD-D58B-4883-ADCA-2B925941068E}" type="pres">
      <dgm:prSet presAssocID="{4AA6BF04-36AC-4A20-9BD8-F9FB6A8FF64E}" presName="Accent" presStyleLbl="bgShp" presStyleIdx="5" presStyleCnt="6"/>
      <dgm:spPr/>
    </dgm:pt>
    <dgm:pt modelId="{DBB298C9-F997-4662-994B-6F0774751302}" type="pres">
      <dgm:prSet presAssocID="{4AA6BF04-36AC-4A20-9BD8-F9FB6A8FF64E}" presName="Child6" presStyleLbl="node1" presStyleIdx="5" presStyleCnt="6" custScaleX="135126" custScaleY="120687" custLinFactNeighborX="-14603" custLinFactNeighborY="-6980">
        <dgm:presLayoutVars>
          <dgm:chMax val="0"/>
          <dgm:chPref val="0"/>
          <dgm:bulletEnabled val="1"/>
        </dgm:presLayoutVars>
      </dgm:prSet>
      <dgm:spPr/>
      <dgm:t>
        <a:bodyPr/>
        <a:lstStyle/>
        <a:p>
          <a:endParaRPr lang="fi-FI"/>
        </a:p>
      </dgm:t>
    </dgm:pt>
  </dgm:ptLst>
  <dgm:cxnLst>
    <dgm:cxn modelId="{7EA2D8F3-4B7E-41EC-B012-FD2FCF412C5D}" srcId="{DE34C06A-B902-4A80-B820-00650CCF0265}" destId="{95902A60-6A39-4016-A6D8-6BF648C18548}" srcOrd="1" destOrd="0" parTransId="{60BCDFAC-7112-4A48-ADE3-5F257CC5547E}" sibTransId="{1D04ABFC-A92C-4E60-8748-55CBAA2FB2CE}"/>
    <dgm:cxn modelId="{979589FC-5F87-4B65-9D7D-F5A4B531750F}" type="presOf" srcId="{95902A60-6A39-4016-A6D8-6BF648C18548}" destId="{03BC66F9-EAC5-4311-9D37-FDDC61DB0CEB}" srcOrd="0" destOrd="0" presId="urn:microsoft.com/office/officeart/2011/layout/HexagonRadial"/>
    <dgm:cxn modelId="{6C5BAFB4-4085-41C6-88EC-7FED2F734B5E}" type="presOf" srcId="{07C4B6F1-9596-401D-8F30-F7D31EFD7AB5}" destId="{0792EBC3-1068-4F49-B608-3B8F7804FBE9}" srcOrd="0" destOrd="0" presId="urn:microsoft.com/office/officeart/2011/layout/HexagonRadial"/>
    <dgm:cxn modelId="{546F961F-C47B-40F4-AF7B-060049EDA1E3}" type="presOf" srcId="{4AA6BF04-36AC-4A20-9BD8-F9FB6A8FF64E}" destId="{DBB298C9-F997-4662-994B-6F0774751302}" srcOrd="0" destOrd="0" presId="urn:microsoft.com/office/officeart/2011/layout/HexagonRadial"/>
    <dgm:cxn modelId="{2A285315-29BC-4E31-91ED-5A4B5CDC8189}" srcId="{DE34C06A-B902-4A80-B820-00650CCF0265}" destId="{07C4B6F1-9596-401D-8F30-F7D31EFD7AB5}" srcOrd="4" destOrd="0" parTransId="{1BEA99F2-1170-4CB0-8F33-31B83344020D}" sibTransId="{8FE47A5F-532D-4197-96C2-B0B0F8EEB7AA}"/>
    <dgm:cxn modelId="{A25D26A3-0078-4794-83E8-9241E2C3CABC}" type="presOf" srcId="{B193D44B-C499-43A8-B36A-2F62E33087AA}" destId="{9E565A93-6982-4370-9D34-AA7C587F142D}" srcOrd="0" destOrd="0" presId="urn:microsoft.com/office/officeart/2011/layout/HexagonRadial"/>
    <dgm:cxn modelId="{E3323F59-69BA-41AE-A015-DBD1580A647F}" srcId="{DE34C06A-B902-4A80-B820-00650CCF0265}" destId="{4AA6BF04-36AC-4A20-9BD8-F9FB6A8FF64E}" srcOrd="5" destOrd="0" parTransId="{F2DB9A7F-4380-4E29-A1E1-DA78CEBF5480}" sibTransId="{B9F4BECE-8E65-4748-9DA3-83D5320DDBAC}"/>
    <dgm:cxn modelId="{605CB96B-40EF-47DE-BC96-C999FCCFC8BE}" type="presOf" srcId="{5F34581E-4A9B-4F89-967F-927CB5247A01}" destId="{2D748592-B9CB-47E9-955D-BF9D8F8BEF00}" srcOrd="0" destOrd="0" presId="urn:microsoft.com/office/officeart/2011/layout/HexagonRadial"/>
    <dgm:cxn modelId="{0EA93B5F-62C9-496D-BAFA-A356AC3D3C19}" type="presOf" srcId="{DE34C06A-B902-4A80-B820-00650CCF0265}" destId="{1B5FAB46-E1E7-43FF-9C42-3989A21834A9}" srcOrd="0" destOrd="0" presId="urn:microsoft.com/office/officeart/2011/layout/HexagonRadial"/>
    <dgm:cxn modelId="{013F6C80-E87E-46E8-A739-484125C3717A}" srcId="{DE34C06A-B902-4A80-B820-00650CCF0265}" destId="{EA25FB0D-67D9-4436-98A8-8C8D2C81C594}" srcOrd="2" destOrd="0" parTransId="{10398A1A-E0A4-4F17-A403-5A2D4F25B7EB}" sibTransId="{D43BA64A-953E-4D7E-95D7-7849D7CC0526}"/>
    <dgm:cxn modelId="{8BD2DE91-678A-4F59-9D37-36003AC8BE6A}" srcId="{DE34C06A-B902-4A80-B820-00650CCF0265}" destId="{5F34581E-4A9B-4F89-967F-927CB5247A01}" srcOrd="0" destOrd="0" parTransId="{5BBC5D3D-46B7-41B0-B822-27BF8911F571}" sibTransId="{C57DDD7E-9F97-432E-B1A4-99A578A1FDBF}"/>
    <dgm:cxn modelId="{1AEAF739-7482-4D68-8BB5-AC1B768C6879}" type="presOf" srcId="{EA25FB0D-67D9-4436-98A8-8C8D2C81C594}" destId="{0A0B456C-7BAD-42A1-AABF-92BDB30A3FEC}" srcOrd="0" destOrd="0" presId="urn:microsoft.com/office/officeart/2011/layout/HexagonRadial"/>
    <dgm:cxn modelId="{8DEB1EEF-72D6-4D78-BB9E-00296736A9AB}" type="presOf" srcId="{8BAE4BF1-F205-4AA2-B6B7-DED3A0D9A733}" destId="{EBEF0AD0-7CE6-40A8-8676-E46E27E17355}" srcOrd="0" destOrd="0" presId="urn:microsoft.com/office/officeart/2011/layout/HexagonRadial"/>
    <dgm:cxn modelId="{97679103-A5BE-4650-8454-DFB7D23815CB}" srcId="{DE34C06A-B902-4A80-B820-00650CCF0265}" destId="{B193D44B-C499-43A8-B36A-2F62E33087AA}" srcOrd="3" destOrd="0" parTransId="{0A6E03C5-C1DF-4A4B-A44C-9EF76984373A}" sibTransId="{5C578E00-4770-4685-B31F-136C72B8BE6F}"/>
    <dgm:cxn modelId="{E4E50FC9-7F94-446F-AABE-A20DA1A29B40}" srcId="{8BAE4BF1-F205-4AA2-B6B7-DED3A0D9A733}" destId="{DE34C06A-B902-4A80-B820-00650CCF0265}" srcOrd="0" destOrd="0" parTransId="{7204F1D1-EDD5-4583-B62C-4EC0CC3AD6D9}" sibTransId="{99212FD6-55A9-4A33-B7D8-5E3BE0550EC5}"/>
    <dgm:cxn modelId="{3AECC38C-533F-405D-BDF8-FA00C15D20A4}" type="presParOf" srcId="{EBEF0AD0-7CE6-40A8-8676-E46E27E17355}" destId="{1B5FAB46-E1E7-43FF-9C42-3989A21834A9}" srcOrd="0" destOrd="0" presId="urn:microsoft.com/office/officeart/2011/layout/HexagonRadial"/>
    <dgm:cxn modelId="{39E3EBBD-EA98-4276-856D-AC7A0FF1C857}" type="presParOf" srcId="{EBEF0AD0-7CE6-40A8-8676-E46E27E17355}" destId="{3AA8BFA5-324F-4A8A-969C-B85EAD39CCA6}" srcOrd="1" destOrd="0" presId="urn:microsoft.com/office/officeart/2011/layout/HexagonRadial"/>
    <dgm:cxn modelId="{92E6EF28-D1A0-435A-B7B8-F1D142F41C9F}" type="presParOf" srcId="{3AA8BFA5-324F-4A8A-969C-B85EAD39CCA6}" destId="{7072F0A3-52AE-4FA6-B2E0-BF570A0B176E}" srcOrd="0" destOrd="0" presId="urn:microsoft.com/office/officeart/2011/layout/HexagonRadial"/>
    <dgm:cxn modelId="{F42EAE26-4170-4D52-BD9B-1F8B5921FD7A}" type="presParOf" srcId="{EBEF0AD0-7CE6-40A8-8676-E46E27E17355}" destId="{2D748592-B9CB-47E9-955D-BF9D8F8BEF00}" srcOrd="2" destOrd="0" presId="urn:microsoft.com/office/officeart/2011/layout/HexagonRadial"/>
    <dgm:cxn modelId="{BB611E26-CEB9-451E-BA99-FBC4CF999F30}" type="presParOf" srcId="{EBEF0AD0-7CE6-40A8-8676-E46E27E17355}" destId="{5C4A2285-DA2B-4017-9C67-E54B556E7F63}" srcOrd="3" destOrd="0" presId="urn:microsoft.com/office/officeart/2011/layout/HexagonRadial"/>
    <dgm:cxn modelId="{B12263B9-D76D-4E82-B058-C1A47374237D}" type="presParOf" srcId="{5C4A2285-DA2B-4017-9C67-E54B556E7F63}" destId="{34AC5D69-6695-44DF-B728-6E13464E67F0}" srcOrd="0" destOrd="0" presId="urn:microsoft.com/office/officeart/2011/layout/HexagonRadial"/>
    <dgm:cxn modelId="{71638288-D0A0-4A74-98EF-FEDB7A44E4B5}" type="presParOf" srcId="{EBEF0AD0-7CE6-40A8-8676-E46E27E17355}" destId="{03BC66F9-EAC5-4311-9D37-FDDC61DB0CEB}" srcOrd="4" destOrd="0" presId="urn:microsoft.com/office/officeart/2011/layout/HexagonRadial"/>
    <dgm:cxn modelId="{A901DEDB-76F6-492D-BD59-4FB6D6174FB7}" type="presParOf" srcId="{EBEF0AD0-7CE6-40A8-8676-E46E27E17355}" destId="{A3B2F472-03DF-4E18-88BE-9924CE5188DC}" srcOrd="5" destOrd="0" presId="urn:microsoft.com/office/officeart/2011/layout/HexagonRadial"/>
    <dgm:cxn modelId="{10B64D0B-E0CC-4ECB-A7E6-8A4EE719CF66}" type="presParOf" srcId="{A3B2F472-03DF-4E18-88BE-9924CE5188DC}" destId="{AC9DCF5E-2080-4B26-99BA-CEC927217199}" srcOrd="0" destOrd="0" presId="urn:microsoft.com/office/officeart/2011/layout/HexagonRadial"/>
    <dgm:cxn modelId="{CBDCB3E0-CA8C-467F-A720-F45D09CF71D2}" type="presParOf" srcId="{EBEF0AD0-7CE6-40A8-8676-E46E27E17355}" destId="{0A0B456C-7BAD-42A1-AABF-92BDB30A3FEC}" srcOrd="6" destOrd="0" presId="urn:microsoft.com/office/officeart/2011/layout/HexagonRadial"/>
    <dgm:cxn modelId="{84A9B26D-1A60-4A49-9BAD-77B7FB8D8D07}" type="presParOf" srcId="{EBEF0AD0-7CE6-40A8-8676-E46E27E17355}" destId="{240C123D-6BDA-433D-A298-D9D54D26FD65}" srcOrd="7" destOrd="0" presId="urn:microsoft.com/office/officeart/2011/layout/HexagonRadial"/>
    <dgm:cxn modelId="{128634B1-2836-41E9-A5A2-B89C51F49E76}" type="presParOf" srcId="{240C123D-6BDA-433D-A298-D9D54D26FD65}" destId="{9223FB0E-DF83-4ACC-9EC5-F1CCF0F0DD95}" srcOrd="0" destOrd="0" presId="urn:microsoft.com/office/officeart/2011/layout/HexagonRadial"/>
    <dgm:cxn modelId="{7E115C5E-C089-479F-98B8-259EB3EFB72E}" type="presParOf" srcId="{EBEF0AD0-7CE6-40A8-8676-E46E27E17355}" destId="{9E565A93-6982-4370-9D34-AA7C587F142D}" srcOrd="8" destOrd="0" presId="urn:microsoft.com/office/officeart/2011/layout/HexagonRadial"/>
    <dgm:cxn modelId="{4E0B072D-5891-495B-AA26-E16E445D0303}" type="presParOf" srcId="{EBEF0AD0-7CE6-40A8-8676-E46E27E17355}" destId="{706D041B-4B89-4C82-8850-5DC6393759C7}" srcOrd="9" destOrd="0" presId="urn:microsoft.com/office/officeart/2011/layout/HexagonRadial"/>
    <dgm:cxn modelId="{02A7AD49-4C37-4666-9ACF-2BAE818A40BC}" type="presParOf" srcId="{706D041B-4B89-4C82-8850-5DC6393759C7}" destId="{778C0585-5E5E-4AC9-B728-12F884F9FFF3}" srcOrd="0" destOrd="0" presId="urn:microsoft.com/office/officeart/2011/layout/HexagonRadial"/>
    <dgm:cxn modelId="{E6D6A089-D0E6-48B8-84AD-22C52D990DC4}" type="presParOf" srcId="{EBEF0AD0-7CE6-40A8-8676-E46E27E17355}" destId="{0792EBC3-1068-4F49-B608-3B8F7804FBE9}" srcOrd="10" destOrd="0" presId="urn:microsoft.com/office/officeart/2011/layout/HexagonRadial"/>
    <dgm:cxn modelId="{165F5212-65EB-40B7-A6A5-FD664696C330}" type="presParOf" srcId="{EBEF0AD0-7CE6-40A8-8676-E46E27E17355}" destId="{CBF61A0F-2C31-417A-86A8-DED80ED3ED7B}" srcOrd="11" destOrd="0" presId="urn:microsoft.com/office/officeart/2011/layout/HexagonRadial"/>
    <dgm:cxn modelId="{7C45F3BB-DA4C-4325-B70B-76C0F9E21DDA}" type="presParOf" srcId="{CBF61A0F-2C31-417A-86A8-DED80ED3ED7B}" destId="{87C17ECD-D58B-4883-ADCA-2B925941068E}" srcOrd="0" destOrd="0" presId="urn:microsoft.com/office/officeart/2011/layout/HexagonRadial"/>
    <dgm:cxn modelId="{D6CBB679-182D-45F6-B5AB-E5BCF4B4F9A7}" type="presParOf" srcId="{EBEF0AD0-7CE6-40A8-8676-E46E27E17355}" destId="{DBB298C9-F997-4662-994B-6F0774751302}"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CA1FFF-8867-4D62-88AF-59BBA4DEA74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fi-FI"/>
        </a:p>
      </dgm:t>
    </dgm:pt>
    <dgm:pt modelId="{BA9EE3D6-2C1E-443C-AF41-9CBE2430771E}">
      <dgm:prSet phldrT="[Teksti]" custT="1"/>
      <dgm:spPr>
        <a:solidFill>
          <a:srgbClr val="7C9F21"/>
        </a:solidFill>
      </dgm:spPr>
      <dgm:t>
        <a:bodyPr/>
        <a:lstStyle/>
        <a:p>
          <a:r>
            <a:rPr lang="fi-FI" sz="1800" dirty="0" smtClean="0">
              <a:latin typeface="Gill Sans"/>
            </a:rPr>
            <a:t>SA</a:t>
          </a:r>
        </a:p>
        <a:p>
          <a:r>
            <a:rPr lang="fi-FI" sz="1800" dirty="0" smtClean="0">
              <a:latin typeface="Gill Sans"/>
            </a:rPr>
            <a:t>GE</a:t>
          </a:r>
        </a:p>
        <a:p>
          <a:r>
            <a:rPr lang="fi-FI" sz="1800" dirty="0" smtClean="0">
              <a:latin typeface="Gill Sans"/>
            </a:rPr>
            <a:t>FI</a:t>
          </a:r>
          <a:endParaRPr lang="fi-FI" sz="1800" dirty="0">
            <a:latin typeface="Gill Sans"/>
          </a:endParaRPr>
        </a:p>
      </dgm:t>
    </dgm:pt>
    <dgm:pt modelId="{09F9D81F-71C3-40C0-93BB-8955AFE99AF3}" type="parTrans" cxnId="{956CB447-C247-48BC-936A-A431AA4771B7}">
      <dgm:prSet/>
      <dgm:spPr/>
      <dgm:t>
        <a:bodyPr/>
        <a:lstStyle/>
        <a:p>
          <a:endParaRPr lang="fi-FI" sz="1800">
            <a:latin typeface="Gill Sans"/>
          </a:endParaRPr>
        </a:p>
      </dgm:t>
    </dgm:pt>
    <dgm:pt modelId="{75D7FEE2-AED6-4F05-ADCB-DE82ADF63C0B}" type="sibTrans" cxnId="{956CB447-C247-48BC-936A-A431AA4771B7}">
      <dgm:prSet/>
      <dgm:spPr/>
      <dgm:t>
        <a:bodyPr/>
        <a:lstStyle/>
        <a:p>
          <a:endParaRPr lang="fi-FI" sz="1800">
            <a:latin typeface="Gill Sans"/>
          </a:endParaRPr>
        </a:p>
      </dgm:t>
    </dgm:pt>
    <dgm:pt modelId="{A5CAF8C2-905B-428F-9EAF-56BD76659651}">
      <dgm:prSet phldrT="[Teksti]" custT="1"/>
      <dgm:spPr>
        <a:solidFill>
          <a:srgbClr val="936E52"/>
        </a:solidFill>
      </dgm:spPr>
      <dgm:t>
        <a:bodyPr/>
        <a:lstStyle/>
        <a:p>
          <a:pPr algn="ctr"/>
          <a:r>
            <a:rPr lang="fi-FI" sz="1800" dirty="0" smtClean="0">
              <a:latin typeface="Gill Sans"/>
            </a:rPr>
            <a:t>RA</a:t>
          </a:r>
        </a:p>
        <a:p>
          <a:pPr algn="ctr"/>
          <a:r>
            <a:rPr lang="fi-FI" sz="1800" dirty="0" smtClean="0">
              <a:latin typeface="Gill Sans"/>
            </a:rPr>
            <a:t>YH</a:t>
          </a:r>
        </a:p>
        <a:p>
          <a:pPr algn="ctr"/>
          <a:r>
            <a:rPr lang="fi-FI" sz="1800" dirty="0" smtClean="0">
              <a:latin typeface="Gill Sans"/>
            </a:rPr>
            <a:t>PSY</a:t>
          </a:r>
          <a:endParaRPr lang="fi-FI" sz="1800" dirty="0">
            <a:latin typeface="Gill Sans"/>
          </a:endParaRPr>
        </a:p>
      </dgm:t>
    </dgm:pt>
    <dgm:pt modelId="{1FF450A0-691C-43EB-83C1-2FA505BB7537}" type="parTrans" cxnId="{7382737E-E9AF-45F7-A585-5C2F36066F61}">
      <dgm:prSet/>
      <dgm:spPr/>
      <dgm:t>
        <a:bodyPr/>
        <a:lstStyle/>
        <a:p>
          <a:endParaRPr lang="fi-FI" sz="1800">
            <a:latin typeface="Gill Sans"/>
          </a:endParaRPr>
        </a:p>
      </dgm:t>
    </dgm:pt>
    <dgm:pt modelId="{9B0ED099-0542-4638-81D6-720904FCBB9B}" type="sibTrans" cxnId="{7382737E-E9AF-45F7-A585-5C2F36066F61}">
      <dgm:prSet/>
      <dgm:spPr/>
      <dgm:t>
        <a:bodyPr/>
        <a:lstStyle/>
        <a:p>
          <a:endParaRPr lang="fi-FI" sz="1800">
            <a:latin typeface="Gill Sans"/>
          </a:endParaRPr>
        </a:p>
      </dgm:t>
    </dgm:pt>
    <dgm:pt modelId="{82540AEE-809B-4A13-A847-AC2962AF6D81}">
      <dgm:prSet phldrT="[Teksti]" custT="1"/>
      <dgm:spPr>
        <a:solidFill>
          <a:srgbClr val="58585A"/>
        </a:solidFill>
        <a:ln>
          <a:solidFill>
            <a:srgbClr val="58585A"/>
          </a:solidFill>
        </a:ln>
      </dgm:spPr>
      <dgm:t>
        <a:bodyPr/>
        <a:lstStyle/>
        <a:p>
          <a:r>
            <a:rPr lang="fi-FI" sz="1800" dirty="0" smtClean="0">
              <a:latin typeface="Gill Sans"/>
            </a:rPr>
            <a:t>RU</a:t>
          </a:r>
        </a:p>
        <a:p>
          <a:r>
            <a:rPr lang="fi-FI" sz="1800" dirty="0" smtClean="0">
              <a:latin typeface="Gill Sans"/>
            </a:rPr>
            <a:t>FIN</a:t>
          </a:r>
        </a:p>
        <a:p>
          <a:r>
            <a:rPr lang="fi-FI" sz="1800" dirty="0" smtClean="0">
              <a:latin typeface="Gill Sans"/>
            </a:rPr>
            <a:t>UE</a:t>
          </a:r>
        </a:p>
        <a:p>
          <a:r>
            <a:rPr lang="fi-FI" sz="1800" dirty="0" smtClean="0">
              <a:latin typeface="Gill Sans"/>
            </a:rPr>
            <a:t>UO</a:t>
          </a:r>
        </a:p>
        <a:p>
          <a:r>
            <a:rPr lang="fi-FI" sz="1800" dirty="0" smtClean="0">
              <a:latin typeface="Gill Sans"/>
            </a:rPr>
            <a:t>ET</a:t>
          </a:r>
        </a:p>
        <a:p>
          <a:r>
            <a:rPr lang="fi-FI" sz="1800" dirty="0" smtClean="0">
              <a:latin typeface="Gill Sans"/>
            </a:rPr>
            <a:t>TE</a:t>
          </a:r>
        </a:p>
        <a:p>
          <a:r>
            <a:rPr lang="fi-FI" sz="1800" dirty="0" smtClean="0">
              <a:latin typeface="Gill Sans"/>
            </a:rPr>
            <a:t>HI</a:t>
          </a:r>
          <a:endParaRPr lang="fi-FI" sz="1800" dirty="0">
            <a:latin typeface="Gill Sans"/>
          </a:endParaRPr>
        </a:p>
      </dgm:t>
    </dgm:pt>
    <dgm:pt modelId="{E2A9E9A5-333D-4EB0-8A7F-46DDE9E26F9F}" type="parTrans" cxnId="{4DE0858E-8AC4-40DE-98C0-EC74C658C3CA}">
      <dgm:prSet/>
      <dgm:spPr/>
      <dgm:t>
        <a:bodyPr/>
        <a:lstStyle/>
        <a:p>
          <a:endParaRPr lang="fi-FI" sz="1800">
            <a:latin typeface="Gill Sans"/>
          </a:endParaRPr>
        </a:p>
      </dgm:t>
    </dgm:pt>
    <dgm:pt modelId="{0AA40E8F-F16B-4CCB-A43B-4B70C04A2BA5}" type="sibTrans" cxnId="{4DE0858E-8AC4-40DE-98C0-EC74C658C3CA}">
      <dgm:prSet/>
      <dgm:spPr/>
      <dgm:t>
        <a:bodyPr/>
        <a:lstStyle/>
        <a:p>
          <a:endParaRPr lang="fi-FI" sz="1800">
            <a:latin typeface="Gill Sans"/>
          </a:endParaRPr>
        </a:p>
      </dgm:t>
    </dgm:pt>
    <dgm:pt modelId="{40C812BA-9CB1-4531-82E1-5DF5E0BC666C}">
      <dgm:prSet phldrT="[Teksti]" custT="1"/>
      <dgm:spPr>
        <a:solidFill>
          <a:srgbClr val="7C9F21"/>
        </a:solidFill>
      </dgm:spPr>
      <dgm:t>
        <a:bodyPr/>
        <a:lstStyle/>
        <a:p>
          <a:r>
            <a:rPr lang="fi-FI" sz="1800" dirty="0" smtClean="0">
              <a:latin typeface="Gill Sans"/>
            </a:rPr>
            <a:t>EN</a:t>
          </a:r>
        </a:p>
        <a:p>
          <a:r>
            <a:rPr lang="fi-FI" sz="1800" dirty="0" smtClean="0">
              <a:latin typeface="Gill Sans"/>
            </a:rPr>
            <a:t>EA</a:t>
          </a:r>
        </a:p>
        <a:p>
          <a:r>
            <a:rPr lang="fi-FI" sz="1800" dirty="0" smtClean="0">
              <a:latin typeface="Gill Sans"/>
            </a:rPr>
            <a:t>IA</a:t>
          </a:r>
        </a:p>
        <a:p>
          <a:r>
            <a:rPr lang="fi-FI" sz="1800" dirty="0" smtClean="0">
              <a:latin typeface="Gill Sans"/>
            </a:rPr>
            <a:t>PO</a:t>
          </a:r>
        </a:p>
        <a:p>
          <a:r>
            <a:rPr lang="fi-FI" sz="1800" dirty="0" smtClean="0">
              <a:latin typeface="Gill Sans"/>
            </a:rPr>
            <a:t>LA</a:t>
          </a:r>
        </a:p>
        <a:p>
          <a:r>
            <a:rPr lang="fi-FI" sz="1800" dirty="0" smtClean="0">
              <a:latin typeface="Gill Sans"/>
            </a:rPr>
            <a:t>BI</a:t>
          </a:r>
        </a:p>
      </dgm:t>
    </dgm:pt>
    <dgm:pt modelId="{B7801423-3D46-4FC3-ADDD-2F881DA003AC}" type="parTrans" cxnId="{8F4AD522-7979-46FF-8BB2-269FABAD602C}">
      <dgm:prSet/>
      <dgm:spPr/>
      <dgm:t>
        <a:bodyPr/>
        <a:lstStyle/>
        <a:p>
          <a:endParaRPr lang="fi-FI" sz="1800">
            <a:latin typeface="Gill Sans"/>
          </a:endParaRPr>
        </a:p>
      </dgm:t>
    </dgm:pt>
    <dgm:pt modelId="{2129D827-D20F-4D4A-B99F-AF361213ECA6}" type="sibTrans" cxnId="{8F4AD522-7979-46FF-8BB2-269FABAD602C}">
      <dgm:prSet/>
      <dgm:spPr/>
      <dgm:t>
        <a:bodyPr/>
        <a:lstStyle/>
        <a:p>
          <a:endParaRPr lang="fi-FI" sz="1800">
            <a:latin typeface="Gill Sans"/>
          </a:endParaRPr>
        </a:p>
      </dgm:t>
    </dgm:pt>
    <dgm:pt modelId="{15D782BD-B706-4C50-B3FA-94CDEFD83CF8}">
      <dgm:prSet phldrT="[Teksti]" custT="1"/>
      <dgm:spPr>
        <a:solidFill>
          <a:srgbClr val="936E52"/>
        </a:solidFill>
      </dgm:spPr>
      <dgm:t>
        <a:bodyPr/>
        <a:lstStyle/>
        <a:p>
          <a:r>
            <a:rPr lang="fi-FI" sz="1800" dirty="0" smtClean="0">
              <a:latin typeface="Gill Sans"/>
            </a:rPr>
            <a:t>ÄI</a:t>
          </a:r>
        </a:p>
        <a:p>
          <a:r>
            <a:rPr lang="fi-FI" sz="1800" dirty="0" smtClean="0">
              <a:latin typeface="Gill Sans"/>
            </a:rPr>
            <a:t>S2</a:t>
          </a:r>
        </a:p>
        <a:p>
          <a:r>
            <a:rPr lang="fi-FI" sz="1800" dirty="0" smtClean="0">
              <a:latin typeface="Gill Sans"/>
            </a:rPr>
            <a:t>R2</a:t>
          </a:r>
        </a:p>
        <a:p>
          <a:r>
            <a:rPr lang="fi-FI" sz="1800" dirty="0" smtClean="0">
              <a:latin typeface="Gill Sans"/>
            </a:rPr>
            <a:t>VE</a:t>
          </a:r>
        </a:p>
        <a:p>
          <a:r>
            <a:rPr lang="fi-FI" sz="1800" dirty="0" smtClean="0">
              <a:latin typeface="Gill Sans"/>
            </a:rPr>
            <a:t>FY</a:t>
          </a:r>
        </a:p>
        <a:p>
          <a:r>
            <a:rPr lang="fi-FI" sz="1800" dirty="0" smtClean="0">
              <a:latin typeface="Gill Sans"/>
            </a:rPr>
            <a:t>KE</a:t>
          </a:r>
        </a:p>
        <a:p>
          <a:r>
            <a:rPr lang="fi-FI" sz="1800" dirty="0" smtClean="0">
              <a:latin typeface="Gill Sans"/>
            </a:rPr>
            <a:t>SM</a:t>
          </a:r>
        </a:p>
      </dgm:t>
    </dgm:pt>
    <dgm:pt modelId="{C0F7C86C-EC1B-41C5-B7FA-1494A172BFD2}" type="parTrans" cxnId="{C03EA1AC-C1D8-4B17-8E4A-44DC4DC6A530}">
      <dgm:prSet/>
      <dgm:spPr/>
      <dgm:t>
        <a:bodyPr/>
        <a:lstStyle/>
        <a:p>
          <a:endParaRPr lang="fi-FI" sz="1800">
            <a:latin typeface="Gill Sans"/>
          </a:endParaRPr>
        </a:p>
      </dgm:t>
    </dgm:pt>
    <dgm:pt modelId="{C2ACB17D-B66F-48B9-8255-CE990DB768CD}" type="sibTrans" cxnId="{C03EA1AC-C1D8-4B17-8E4A-44DC4DC6A530}">
      <dgm:prSet/>
      <dgm:spPr/>
      <dgm:t>
        <a:bodyPr/>
        <a:lstStyle/>
        <a:p>
          <a:endParaRPr lang="fi-FI" sz="1800">
            <a:latin typeface="Gill Sans"/>
          </a:endParaRPr>
        </a:p>
      </dgm:t>
    </dgm:pt>
    <dgm:pt modelId="{E1B8AC32-B98C-414B-9AD3-0065D87953BA}">
      <dgm:prSet phldrT="[Teksti]" custT="1"/>
      <dgm:spPr>
        <a:solidFill>
          <a:srgbClr val="58585A"/>
        </a:solidFill>
        <a:ln>
          <a:solidFill>
            <a:srgbClr val="58585A"/>
          </a:solidFill>
        </a:ln>
      </dgm:spPr>
      <dgm:t>
        <a:bodyPr/>
        <a:lstStyle/>
        <a:p>
          <a:r>
            <a:rPr lang="fi-FI" sz="1800" dirty="0" smtClean="0">
              <a:latin typeface="Gill Sans"/>
            </a:rPr>
            <a:t>MA</a:t>
          </a:r>
          <a:endParaRPr lang="fi-FI" sz="1800" dirty="0">
            <a:latin typeface="Gill Sans"/>
          </a:endParaRPr>
        </a:p>
      </dgm:t>
    </dgm:pt>
    <dgm:pt modelId="{1021BFB4-6252-4F83-8F5E-568949C0A621}" type="parTrans" cxnId="{70AC1721-B496-4D02-85CF-6FA6330D4A27}">
      <dgm:prSet/>
      <dgm:spPr/>
      <dgm:t>
        <a:bodyPr/>
        <a:lstStyle/>
        <a:p>
          <a:endParaRPr lang="fi-FI" sz="1800">
            <a:latin typeface="Gill Sans"/>
          </a:endParaRPr>
        </a:p>
      </dgm:t>
    </dgm:pt>
    <dgm:pt modelId="{3CA9CFA4-B282-42E6-B314-76325B071682}" type="sibTrans" cxnId="{70AC1721-B496-4D02-85CF-6FA6330D4A27}">
      <dgm:prSet/>
      <dgm:spPr/>
      <dgm:t>
        <a:bodyPr/>
        <a:lstStyle/>
        <a:p>
          <a:endParaRPr lang="fi-FI" sz="1800">
            <a:latin typeface="Gill Sans"/>
          </a:endParaRPr>
        </a:p>
      </dgm:t>
    </dgm:pt>
    <dgm:pt modelId="{553DD48B-8A22-4A56-8B79-5CA3FFAEBFDC}" type="pres">
      <dgm:prSet presAssocID="{67CA1FFF-8867-4D62-88AF-59BBA4DEA747}" presName="CompostProcess" presStyleCnt="0">
        <dgm:presLayoutVars>
          <dgm:dir/>
          <dgm:resizeHandles val="exact"/>
        </dgm:presLayoutVars>
      </dgm:prSet>
      <dgm:spPr/>
      <dgm:t>
        <a:bodyPr/>
        <a:lstStyle/>
        <a:p>
          <a:endParaRPr lang="fi-FI"/>
        </a:p>
      </dgm:t>
    </dgm:pt>
    <dgm:pt modelId="{084301AE-71A8-4CF8-838A-AA080D7D66E7}" type="pres">
      <dgm:prSet presAssocID="{67CA1FFF-8867-4D62-88AF-59BBA4DEA747}" presName="arrow" presStyleLbl="bgShp" presStyleIdx="0" presStyleCnt="1"/>
      <dgm:spPr/>
      <dgm:t>
        <a:bodyPr/>
        <a:lstStyle/>
        <a:p>
          <a:endParaRPr lang="fi-FI"/>
        </a:p>
      </dgm:t>
    </dgm:pt>
    <dgm:pt modelId="{5AE20233-E7F5-4137-B39C-37E47842B8B1}" type="pres">
      <dgm:prSet presAssocID="{67CA1FFF-8867-4D62-88AF-59BBA4DEA747}" presName="linearProcess" presStyleCnt="0"/>
      <dgm:spPr/>
    </dgm:pt>
    <dgm:pt modelId="{941DB556-B86B-4864-B26B-918E2BC44866}" type="pres">
      <dgm:prSet presAssocID="{BA9EE3D6-2C1E-443C-AF41-9CBE2430771E}" presName="textNode" presStyleLbl="node1" presStyleIdx="0" presStyleCnt="6" custScaleX="43872" custScaleY="174774">
        <dgm:presLayoutVars>
          <dgm:bulletEnabled val="1"/>
        </dgm:presLayoutVars>
      </dgm:prSet>
      <dgm:spPr/>
      <dgm:t>
        <a:bodyPr/>
        <a:lstStyle/>
        <a:p>
          <a:endParaRPr lang="fi-FI"/>
        </a:p>
      </dgm:t>
    </dgm:pt>
    <dgm:pt modelId="{E68A386A-D438-4A51-9237-C55D5AC8AC78}" type="pres">
      <dgm:prSet presAssocID="{75D7FEE2-AED6-4F05-ADCB-DE82ADF63C0B}" presName="sibTrans" presStyleCnt="0"/>
      <dgm:spPr/>
    </dgm:pt>
    <dgm:pt modelId="{A7F837D9-9FEF-4944-9166-B35DE9696D99}" type="pres">
      <dgm:prSet presAssocID="{A5CAF8C2-905B-428F-9EAF-56BD76659651}" presName="textNode" presStyleLbl="node1" presStyleIdx="1" presStyleCnt="6" custScaleX="43872" custScaleY="174774">
        <dgm:presLayoutVars>
          <dgm:bulletEnabled val="1"/>
        </dgm:presLayoutVars>
      </dgm:prSet>
      <dgm:spPr/>
      <dgm:t>
        <a:bodyPr/>
        <a:lstStyle/>
        <a:p>
          <a:endParaRPr lang="fi-FI"/>
        </a:p>
      </dgm:t>
    </dgm:pt>
    <dgm:pt modelId="{5AE09A2C-627F-43E3-A6EC-492CAF45A517}" type="pres">
      <dgm:prSet presAssocID="{9B0ED099-0542-4638-81D6-720904FCBB9B}" presName="sibTrans" presStyleCnt="0"/>
      <dgm:spPr/>
    </dgm:pt>
    <dgm:pt modelId="{751C919B-3D78-4FDF-BEB3-0D9FF54788DA}" type="pres">
      <dgm:prSet presAssocID="{82540AEE-809B-4A13-A847-AC2962AF6D81}" presName="textNode" presStyleLbl="node1" presStyleIdx="2" presStyleCnt="6" custScaleX="43872" custScaleY="174774">
        <dgm:presLayoutVars>
          <dgm:bulletEnabled val="1"/>
        </dgm:presLayoutVars>
      </dgm:prSet>
      <dgm:spPr/>
      <dgm:t>
        <a:bodyPr/>
        <a:lstStyle/>
        <a:p>
          <a:endParaRPr lang="fi-FI"/>
        </a:p>
      </dgm:t>
    </dgm:pt>
    <dgm:pt modelId="{323CD49B-4CD8-4D38-A3D1-D29999A1C735}" type="pres">
      <dgm:prSet presAssocID="{0AA40E8F-F16B-4CCB-A43B-4B70C04A2BA5}" presName="sibTrans" presStyleCnt="0"/>
      <dgm:spPr/>
    </dgm:pt>
    <dgm:pt modelId="{093C9F8B-02C2-4B2C-BCD7-B7C49DC8A98E}" type="pres">
      <dgm:prSet presAssocID="{40C812BA-9CB1-4531-82E1-5DF5E0BC666C}" presName="textNode" presStyleLbl="node1" presStyleIdx="3" presStyleCnt="6" custScaleX="43872" custScaleY="174774">
        <dgm:presLayoutVars>
          <dgm:bulletEnabled val="1"/>
        </dgm:presLayoutVars>
      </dgm:prSet>
      <dgm:spPr/>
      <dgm:t>
        <a:bodyPr/>
        <a:lstStyle/>
        <a:p>
          <a:endParaRPr lang="fi-FI"/>
        </a:p>
      </dgm:t>
    </dgm:pt>
    <dgm:pt modelId="{2C7E21F6-CB88-44FB-96AC-A4946C48D1C3}" type="pres">
      <dgm:prSet presAssocID="{2129D827-D20F-4D4A-B99F-AF361213ECA6}" presName="sibTrans" presStyleCnt="0"/>
      <dgm:spPr/>
    </dgm:pt>
    <dgm:pt modelId="{1A1CB90F-7736-4AC6-BBBE-64EB45A0708F}" type="pres">
      <dgm:prSet presAssocID="{15D782BD-B706-4C50-B3FA-94CDEFD83CF8}" presName="textNode" presStyleLbl="node1" presStyleIdx="4" presStyleCnt="6" custScaleX="43872" custScaleY="174774">
        <dgm:presLayoutVars>
          <dgm:bulletEnabled val="1"/>
        </dgm:presLayoutVars>
      </dgm:prSet>
      <dgm:spPr/>
      <dgm:t>
        <a:bodyPr/>
        <a:lstStyle/>
        <a:p>
          <a:endParaRPr lang="fi-FI"/>
        </a:p>
      </dgm:t>
    </dgm:pt>
    <dgm:pt modelId="{05EB09AA-309F-45B1-B8BC-FE13AFD1755C}" type="pres">
      <dgm:prSet presAssocID="{C2ACB17D-B66F-48B9-8255-CE990DB768CD}" presName="sibTrans" presStyleCnt="0"/>
      <dgm:spPr/>
    </dgm:pt>
    <dgm:pt modelId="{ABA93D06-5FC2-4FC4-A2DE-BAC87433D246}" type="pres">
      <dgm:prSet presAssocID="{E1B8AC32-B98C-414B-9AD3-0065D87953BA}" presName="textNode" presStyleLbl="node1" presStyleIdx="5" presStyleCnt="6" custScaleX="43872" custScaleY="174774">
        <dgm:presLayoutVars>
          <dgm:bulletEnabled val="1"/>
        </dgm:presLayoutVars>
      </dgm:prSet>
      <dgm:spPr/>
      <dgm:t>
        <a:bodyPr/>
        <a:lstStyle/>
        <a:p>
          <a:endParaRPr lang="fi-FI"/>
        </a:p>
      </dgm:t>
    </dgm:pt>
  </dgm:ptLst>
  <dgm:cxnLst>
    <dgm:cxn modelId="{8A0D170B-7006-4CEE-8C9F-67AF663CBB09}" type="presOf" srcId="{40C812BA-9CB1-4531-82E1-5DF5E0BC666C}" destId="{093C9F8B-02C2-4B2C-BCD7-B7C49DC8A98E}" srcOrd="0" destOrd="0" presId="urn:microsoft.com/office/officeart/2005/8/layout/hProcess9"/>
    <dgm:cxn modelId="{7C73C2FF-E33C-4367-A29B-4FB918B54540}" type="presOf" srcId="{82540AEE-809B-4A13-A847-AC2962AF6D81}" destId="{751C919B-3D78-4FDF-BEB3-0D9FF54788DA}" srcOrd="0" destOrd="0" presId="urn:microsoft.com/office/officeart/2005/8/layout/hProcess9"/>
    <dgm:cxn modelId="{70AC1721-B496-4D02-85CF-6FA6330D4A27}" srcId="{67CA1FFF-8867-4D62-88AF-59BBA4DEA747}" destId="{E1B8AC32-B98C-414B-9AD3-0065D87953BA}" srcOrd="5" destOrd="0" parTransId="{1021BFB4-6252-4F83-8F5E-568949C0A621}" sibTransId="{3CA9CFA4-B282-42E6-B314-76325B071682}"/>
    <dgm:cxn modelId="{ECFE410E-C83A-457D-8C23-E92258C6E42D}" type="presOf" srcId="{67CA1FFF-8867-4D62-88AF-59BBA4DEA747}" destId="{553DD48B-8A22-4A56-8B79-5CA3FFAEBFDC}" srcOrd="0" destOrd="0" presId="urn:microsoft.com/office/officeart/2005/8/layout/hProcess9"/>
    <dgm:cxn modelId="{4DE0858E-8AC4-40DE-98C0-EC74C658C3CA}" srcId="{67CA1FFF-8867-4D62-88AF-59BBA4DEA747}" destId="{82540AEE-809B-4A13-A847-AC2962AF6D81}" srcOrd="2" destOrd="0" parTransId="{E2A9E9A5-333D-4EB0-8A7F-46DDE9E26F9F}" sibTransId="{0AA40E8F-F16B-4CCB-A43B-4B70C04A2BA5}"/>
    <dgm:cxn modelId="{01ED4205-4135-415B-97B6-5997E211255A}" type="presOf" srcId="{A5CAF8C2-905B-428F-9EAF-56BD76659651}" destId="{A7F837D9-9FEF-4944-9166-B35DE9696D99}" srcOrd="0" destOrd="0" presId="urn:microsoft.com/office/officeart/2005/8/layout/hProcess9"/>
    <dgm:cxn modelId="{956CB447-C247-48BC-936A-A431AA4771B7}" srcId="{67CA1FFF-8867-4D62-88AF-59BBA4DEA747}" destId="{BA9EE3D6-2C1E-443C-AF41-9CBE2430771E}" srcOrd="0" destOrd="0" parTransId="{09F9D81F-71C3-40C0-93BB-8955AFE99AF3}" sibTransId="{75D7FEE2-AED6-4F05-ADCB-DE82ADF63C0B}"/>
    <dgm:cxn modelId="{FC3A7500-B3C3-40D1-8B06-DDC28EEA238B}" type="presOf" srcId="{E1B8AC32-B98C-414B-9AD3-0065D87953BA}" destId="{ABA93D06-5FC2-4FC4-A2DE-BAC87433D246}" srcOrd="0" destOrd="0" presId="urn:microsoft.com/office/officeart/2005/8/layout/hProcess9"/>
    <dgm:cxn modelId="{8F4AD522-7979-46FF-8BB2-269FABAD602C}" srcId="{67CA1FFF-8867-4D62-88AF-59BBA4DEA747}" destId="{40C812BA-9CB1-4531-82E1-5DF5E0BC666C}" srcOrd="3" destOrd="0" parTransId="{B7801423-3D46-4FC3-ADDD-2F881DA003AC}" sibTransId="{2129D827-D20F-4D4A-B99F-AF361213ECA6}"/>
    <dgm:cxn modelId="{D71C0747-3BEC-4C0C-82CA-D7DCAE41C3E1}" type="presOf" srcId="{15D782BD-B706-4C50-B3FA-94CDEFD83CF8}" destId="{1A1CB90F-7736-4AC6-BBBE-64EB45A0708F}" srcOrd="0" destOrd="0" presId="urn:microsoft.com/office/officeart/2005/8/layout/hProcess9"/>
    <dgm:cxn modelId="{3586B8DC-AD8D-4DB6-8DC9-F16B3E015BA1}" type="presOf" srcId="{BA9EE3D6-2C1E-443C-AF41-9CBE2430771E}" destId="{941DB556-B86B-4864-B26B-918E2BC44866}" srcOrd="0" destOrd="0" presId="urn:microsoft.com/office/officeart/2005/8/layout/hProcess9"/>
    <dgm:cxn modelId="{7382737E-E9AF-45F7-A585-5C2F36066F61}" srcId="{67CA1FFF-8867-4D62-88AF-59BBA4DEA747}" destId="{A5CAF8C2-905B-428F-9EAF-56BD76659651}" srcOrd="1" destOrd="0" parTransId="{1FF450A0-691C-43EB-83C1-2FA505BB7537}" sibTransId="{9B0ED099-0542-4638-81D6-720904FCBB9B}"/>
    <dgm:cxn modelId="{C03EA1AC-C1D8-4B17-8E4A-44DC4DC6A530}" srcId="{67CA1FFF-8867-4D62-88AF-59BBA4DEA747}" destId="{15D782BD-B706-4C50-B3FA-94CDEFD83CF8}" srcOrd="4" destOrd="0" parTransId="{C0F7C86C-EC1B-41C5-B7FA-1494A172BFD2}" sibTransId="{C2ACB17D-B66F-48B9-8255-CE990DB768CD}"/>
    <dgm:cxn modelId="{AEC45A15-E989-4D95-83A0-4DE92BAD723B}" type="presParOf" srcId="{553DD48B-8A22-4A56-8B79-5CA3FFAEBFDC}" destId="{084301AE-71A8-4CF8-838A-AA080D7D66E7}" srcOrd="0" destOrd="0" presId="urn:microsoft.com/office/officeart/2005/8/layout/hProcess9"/>
    <dgm:cxn modelId="{01F7614A-CE38-4B0A-B24F-BCD32ADB318E}" type="presParOf" srcId="{553DD48B-8A22-4A56-8B79-5CA3FFAEBFDC}" destId="{5AE20233-E7F5-4137-B39C-37E47842B8B1}" srcOrd="1" destOrd="0" presId="urn:microsoft.com/office/officeart/2005/8/layout/hProcess9"/>
    <dgm:cxn modelId="{B5910829-E933-4318-A115-BDAC82DAC504}" type="presParOf" srcId="{5AE20233-E7F5-4137-B39C-37E47842B8B1}" destId="{941DB556-B86B-4864-B26B-918E2BC44866}" srcOrd="0" destOrd="0" presId="urn:microsoft.com/office/officeart/2005/8/layout/hProcess9"/>
    <dgm:cxn modelId="{1AAD734D-859D-4D63-8397-878405686390}" type="presParOf" srcId="{5AE20233-E7F5-4137-B39C-37E47842B8B1}" destId="{E68A386A-D438-4A51-9237-C55D5AC8AC78}" srcOrd="1" destOrd="0" presId="urn:microsoft.com/office/officeart/2005/8/layout/hProcess9"/>
    <dgm:cxn modelId="{43F7B2E8-E61E-4753-8E89-557633077329}" type="presParOf" srcId="{5AE20233-E7F5-4137-B39C-37E47842B8B1}" destId="{A7F837D9-9FEF-4944-9166-B35DE9696D99}" srcOrd="2" destOrd="0" presId="urn:microsoft.com/office/officeart/2005/8/layout/hProcess9"/>
    <dgm:cxn modelId="{6A61F67E-0CA1-4063-BC3F-053FC2D1C51A}" type="presParOf" srcId="{5AE20233-E7F5-4137-B39C-37E47842B8B1}" destId="{5AE09A2C-627F-43E3-A6EC-492CAF45A517}" srcOrd="3" destOrd="0" presId="urn:microsoft.com/office/officeart/2005/8/layout/hProcess9"/>
    <dgm:cxn modelId="{D7B4B808-A1B2-4218-991D-47AB466B45F1}" type="presParOf" srcId="{5AE20233-E7F5-4137-B39C-37E47842B8B1}" destId="{751C919B-3D78-4FDF-BEB3-0D9FF54788DA}" srcOrd="4" destOrd="0" presId="urn:microsoft.com/office/officeart/2005/8/layout/hProcess9"/>
    <dgm:cxn modelId="{CCBCDA44-5195-4B32-A446-81F40B3F74F6}" type="presParOf" srcId="{5AE20233-E7F5-4137-B39C-37E47842B8B1}" destId="{323CD49B-4CD8-4D38-A3D1-D29999A1C735}" srcOrd="5" destOrd="0" presId="urn:microsoft.com/office/officeart/2005/8/layout/hProcess9"/>
    <dgm:cxn modelId="{08DB2E99-31C0-41C5-8D53-20097C93F201}" type="presParOf" srcId="{5AE20233-E7F5-4137-B39C-37E47842B8B1}" destId="{093C9F8B-02C2-4B2C-BCD7-B7C49DC8A98E}" srcOrd="6" destOrd="0" presId="urn:microsoft.com/office/officeart/2005/8/layout/hProcess9"/>
    <dgm:cxn modelId="{7882F40E-C792-4030-B377-0C011573AFA2}" type="presParOf" srcId="{5AE20233-E7F5-4137-B39C-37E47842B8B1}" destId="{2C7E21F6-CB88-44FB-96AC-A4946C48D1C3}" srcOrd="7" destOrd="0" presId="urn:microsoft.com/office/officeart/2005/8/layout/hProcess9"/>
    <dgm:cxn modelId="{8DCB198C-3916-4011-9369-4AF5A40DBD9E}" type="presParOf" srcId="{5AE20233-E7F5-4137-B39C-37E47842B8B1}" destId="{1A1CB90F-7736-4AC6-BBBE-64EB45A0708F}" srcOrd="8" destOrd="0" presId="urn:microsoft.com/office/officeart/2005/8/layout/hProcess9"/>
    <dgm:cxn modelId="{6B9F41B0-2087-4D08-BDCC-7ED2D77CFA17}" type="presParOf" srcId="{5AE20233-E7F5-4137-B39C-37E47842B8B1}" destId="{05EB09AA-309F-45B1-B8BC-FE13AFD1755C}" srcOrd="9" destOrd="0" presId="urn:microsoft.com/office/officeart/2005/8/layout/hProcess9"/>
    <dgm:cxn modelId="{9424642F-B3F4-4490-A9D3-276C1D0D2F0C}" type="presParOf" srcId="{5AE20233-E7F5-4137-B39C-37E47842B8B1}" destId="{ABA93D06-5FC2-4FC4-A2DE-BAC87433D246}"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085AE-BB06-482E-AE3E-85BAF5393D84}">
      <dsp:nvSpPr>
        <dsp:cNvPr id="0" name=""/>
        <dsp:cNvSpPr/>
      </dsp:nvSpPr>
      <dsp:spPr>
        <a:xfrm>
          <a:off x="2512473" y="102638"/>
          <a:ext cx="5080507" cy="4899424"/>
        </a:xfrm>
        <a:prstGeom prst="pie">
          <a:avLst>
            <a:gd name="adj1" fmla="val 16200000"/>
            <a:gd name="adj2" fmla="val 19285716"/>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i-FI" sz="1400" b="1" kern="1200" dirty="0" smtClean="0">
              <a:latin typeface="Calibri" panose="020F0502020204030204" pitchFamily="34" charset="0"/>
            </a:rPr>
            <a:t>Itsestä huolehtiminen ja arjen taidot</a:t>
          </a:r>
          <a:endParaRPr lang="fi-FI" sz="1400" b="1" kern="1200" dirty="0">
            <a:latin typeface="Calibri" panose="020F0502020204030204" pitchFamily="34" charset="0"/>
          </a:endParaRPr>
        </a:p>
      </dsp:txBody>
      <dsp:txXfrm>
        <a:off x="5181554" y="557584"/>
        <a:ext cx="1209644" cy="933223"/>
      </dsp:txXfrm>
    </dsp:sp>
    <dsp:sp modelId="{EC715C04-4DA3-43B3-8705-BAB5026575F5}">
      <dsp:nvSpPr>
        <dsp:cNvPr id="0" name=""/>
        <dsp:cNvSpPr/>
      </dsp:nvSpPr>
      <dsp:spPr>
        <a:xfrm>
          <a:off x="2753609" y="119744"/>
          <a:ext cx="4899424" cy="4899424"/>
        </a:xfrm>
        <a:prstGeom prst="pie">
          <a:avLst>
            <a:gd name="adj1" fmla="val 19285716"/>
            <a:gd name="adj2" fmla="val 771428"/>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i-FI" sz="1400" b="1" kern="1200" dirty="0" smtClean="0">
              <a:latin typeface="Calibri" panose="020F0502020204030204" pitchFamily="34" charset="0"/>
            </a:rPr>
            <a:t>Kulttuurinen osaaminen, vuorovaikutus ja ilmaisu</a:t>
          </a:r>
          <a:endParaRPr lang="fi-FI" sz="1400" b="1" kern="1200" dirty="0">
            <a:latin typeface="Calibri" panose="020F0502020204030204" pitchFamily="34" charset="0"/>
          </a:endParaRPr>
        </a:p>
      </dsp:txBody>
      <dsp:txXfrm>
        <a:off x="6081134" y="1895785"/>
        <a:ext cx="1341509" cy="816570"/>
      </dsp:txXfrm>
    </dsp:sp>
    <dsp:sp modelId="{C2FEAED0-689B-4D69-8E03-34829BFBC8DB}">
      <dsp:nvSpPr>
        <dsp:cNvPr id="0" name=""/>
        <dsp:cNvSpPr/>
      </dsp:nvSpPr>
      <dsp:spPr>
        <a:xfrm>
          <a:off x="2685836" y="221348"/>
          <a:ext cx="4899424" cy="4899424"/>
        </a:xfrm>
        <a:prstGeom prst="pie">
          <a:avLst>
            <a:gd name="adj1" fmla="val 771428"/>
            <a:gd name="adj2" fmla="val 3857143"/>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i-FI" sz="1400" b="1" kern="1200" smtClean="0">
              <a:latin typeface="Calibri" panose="020F0502020204030204" pitchFamily="34" charset="0"/>
            </a:rPr>
            <a:t>Monilukutaito</a:t>
          </a:r>
          <a:endParaRPr lang="fi-FI" sz="1400" b="1" kern="1200" dirty="0">
            <a:latin typeface="Calibri" panose="020F0502020204030204" pitchFamily="34" charset="0"/>
          </a:endParaRPr>
        </a:p>
      </dsp:txBody>
      <dsp:txXfrm>
        <a:off x="5831966" y="3123091"/>
        <a:ext cx="1166529" cy="904060"/>
      </dsp:txXfrm>
    </dsp:sp>
    <dsp:sp modelId="{22FAD8F9-366A-44AB-8D63-588573487B0A}">
      <dsp:nvSpPr>
        <dsp:cNvPr id="0" name=""/>
        <dsp:cNvSpPr/>
      </dsp:nvSpPr>
      <dsp:spPr>
        <a:xfrm>
          <a:off x="2549821" y="332656"/>
          <a:ext cx="4899424" cy="4899424"/>
        </a:xfrm>
        <a:prstGeom prst="pie">
          <a:avLst>
            <a:gd name="adj1" fmla="val 3857226"/>
            <a:gd name="adj2" fmla="val 6942858"/>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t" anchorCtr="0">
          <a:noAutofit/>
        </a:bodyPr>
        <a:lstStyle/>
        <a:p>
          <a:pPr lvl="0" algn="ctr" defTabSz="622300">
            <a:lnSpc>
              <a:spcPct val="90000"/>
            </a:lnSpc>
            <a:spcBef>
              <a:spcPct val="0"/>
            </a:spcBef>
            <a:spcAft>
              <a:spcPct val="35000"/>
            </a:spcAft>
          </a:pPr>
          <a:r>
            <a:rPr lang="fi-FI" sz="1400" b="1" kern="1200" smtClean="0">
              <a:latin typeface="Calibri" panose="020F0502020204030204" pitchFamily="34" charset="0"/>
            </a:rPr>
            <a:t>Tieto- ja viestintä-teknologinen osaaminen</a:t>
          </a:r>
          <a:endParaRPr lang="fi-FI" sz="1400" b="1" kern="1200" dirty="0">
            <a:latin typeface="Calibri" panose="020F0502020204030204" pitchFamily="34" charset="0"/>
          </a:endParaRPr>
        </a:p>
      </dsp:txBody>
      <dsp:txXfrm>
        <a:off x="4430850" y="4182204"/>
        <a:ext cx="1137366" cy="816570"/>
      </dsp:txXfrm>
    </dsp:sp>
    <dsp:sp modelId="{BF63BD99-F964-4D8F-A779-21069C576BAF}">
      <dsp:nvSpPr>
        <dsp:cNvPr id="0" name=""/>
        <dsp:cNvSpPr/>
      </dsp:nvSpPr>
      <dsp:spPr>
        <a:xfrm>
          <a:off x="2461281" y="280534"/>
          <a:ext cx="4899424" cy="4899424"/>
        </a:xfrm>
        <a:prstGeom prst="pie">
          <a:avLst>
            <a:gd name="adj1" fmla="val 6942858"/>
            <a:gd name="adj2" fmla="val 10028574"/>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i-FI" sz="1400" b="1" kern="1200" smtClean="0">
              <a:latin typeface="Calibri" panose="020F0502020204030204" pitchFamily="34" charset="0"/>
            </a:rPr>
            <a:t>Työelämä-</a:t>
          </a:r>
          <a:br>
            <a:rPr lang="fi-FI" sz="1400" b="1" kern="1200" smtClean="0">
              <a:latin typeface="Calibri" panose="020F0502020204030204" pitchFamily="34" charset="0"/>
            </a:rPr>
          </a:br>
          <a:r>
            <a:rPr lang="fi-FI" sz="1400" b="1" kern="1200" smtClean="0">
              <a:latin typeface="Calibri" panose="020F0502020204030204" pitchFamily="34" charset="0"/>
            </a:rPr>
            <a:t>taidot ja yrittäjyys</a:t>
          </a:r>
          <a:endParaRPr lang="fi-FI" sz="1400" b="1" kern="1200" dirty="0">
            <a:latin typeface="Calibri" panose="020F0502020204030204" pitchFamily="34" charset="0"/>
          </a:endParaRPr>
        </a:p>
      </dsp:txBody>
      <dsp:txXfrm>
        <a:off x="3048045" y="3182276"/>
        <a:ext cx="1166529" cy="904060"/>
      </dsp:txXfrm>
    </dsp:sp>
    <dsp:sp modelId="{EADADA33-0500-4293-BE48-DE702BD08BBA}">
      <dsp:nvSpPr>
        <dsp:cNvPr id="0" name=""/>
        <dsp:cNvSpPr/>
      </dsp:nvSpPr>
      <dsp:spPr>
        <a:xfrm>
          <a:off x="2438534" y="181379"/>
          <a:ext cx="4899424" cy="4899424"/>
        </a:xfrm>
        <a:prstGeom prst="pie">
          <a:avLst>
            <a:gd name="adj1" fmla="val 10028574"/>
            <a:gd name="adj2" fmla="val 13114284"/>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i-FI" sz="1400" b="1" kern="1200" dirty="0" smtClean="0">
              <a:latin typeface="Calibri" panose="020F0502020204030204" pitchFamily="34" charset="0"/>
            </a:rPr>
            <a:t>Osallistuminen, vaikuttaminen ja kestävän tulevaisuuden rakentaminen</a:t>
          </a:r>
          <a:endParaRPr lang="fi-FI" sz="1400" b="1" kern="1200" dirty="0">
            <a:latin typeface="Calibri" panose="020F0502020204030204" pitchFamily="34" charset="0"/>
          </a:endParaRPr>
        </a:p>
      </dsp:txBody>
      <dsp:txXfrm>
        <a:off x="2668923" y="1957420"/>
        <a:ext cx="1341509" cy="816570"/>
      </dsp:txXfrm>
    </dsp:sp>
    <dsp:sp modelId="{C1E3E388-4434-41F1-9299-EE188CD91D6D}">
      <dsp:nvSpPr>
        <dsp:cNvPr id="0" name=""/>
        <dsp:cNvSpPr/>
      </dsp:nvSpPr>
      <dsp:spPr>
        <a:xfrm>
          <a:off x="2549835" y="126008"/>
          <a:ext cx="4899424" cy="4899424"/>
        </a:xfrm>
        <a:prstGeom prst="pie">
          <a:avLst>
            <a:gd name="adj1" fmla="val 13114284"/>
            <a:gd name="adj2" fmla="val 1620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i-FI" sz="1400" b="1" kern="1200" dirty="0" smtClean="0">
              <a:latin typeface="Calibri" panose="020F0502020204030204" pitchFamily="34" charset="0"/>
            </a:rPr>
            <a:t>Ajattelu ja oppimaan oppiminen</a:t>
          </a:r>
          <a:endParaRPr lang="fi-FI" sz="1400" b="1" kern="1200" dirty="0">
            <a:latin typeface="Calibri" panose="020F0502020204030204" pitchFamily="34" charset="0"/>
          </a:endParaRPr>
        </a:p>
      </dsp:txBody>
      <dsp:txXfrm>
        <a:off x="3708782" y="580955"/>
        <a:ext cx="1166529" cy="933223"/>
      </dsp:txXfrm>
    </dsp:sp>
    <dsp:sp modelId="{B209337E-D702-4CDF-825D-271210E67C78}">
      <dsp:nvSpPr>
        <dsp:cNvPr id="0" name=""/>
        <dsp:cNvSpPr/>
      </dsp:nvSpPr>
      <dsp:spPr>
        <a:xfrm>
          <a:off x="2298782" y="-200659"/>
          <a:ext cx="5506019" cy="5506019"/>
        </a:xfrm>
        <a:prstGeom prst="circularArrow">
          <a:avLst>
            <a:gd name="adj1" fmla="val 5085"/>
            <a:gd name="adj2" fmla="val 327528"/>
            <a:gd name="adj3" fmla="val 18957827"/>
            <a:gd name="adj4" fmla="val 1620034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7AE719-558B-4579-A114-95E5422D0166}">
      <dsp:nvSpPr>
        <dsp:cNvPr id="0" name=""/>
        <dsp:cNvSpPr/>
      </dsp:nvSpPr>
      <dsp:spPr>
        <a:xfrm>
          <a:off x="2450463" y="-183204"/>
          <a:ext cx="5506019" cy="5506019"/>
        </a:xfrm>
        <a:prstGeom prst="circularArrow">
          <a:avLst>
            <a:gd name="adj1" fmla="val 5085"/>
            <a:gd name="adj2" fmla="val 327528"/>
            <a:gd name="adj3" fmla="val 443744"/>
            <a:gd name="adj4" fmla="val 19285776"/>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C4BC31-1E2E-4078-8B98-E882145354FB}">
      <dsp:nvSpPr>
        <dsp:cNvPr id="0" name=""/>
        <dsp:cNvSpPr/>
      </dsp:nvSpPr>
      <dsp:spPr>
        <a:xfrm>
          <a:off x="2382609" y="-81830"/>
          <a:ext cx="5506019" cy="5506019"/>
        </a:xfrm>
        <a:prstGeom prst="circularArrow">
          <a:avLst>
            <a:gd name="adj1" fmla="val 5085"/>
            <a:gd name="adj2" fmla="val 327528"/>
            <a:gd name="adj3" fmla="val 3529100"/>
            <a:gd name="adj4" fmla="val 77076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C6B7D2-7A19-4359-ADD7-4FF36AC4D1ED}">
      <dsp:nvSpPr>
        <dsp:cNvPr id="0" name=""/>
        <dsp:cNvSpPr/>
      </dsp:nvSpPr>
      <dsp:spPr>
        <a:xfrm>
          <a:off x="2246523" y="29231"/>
          <a:ext cx="5506019" cy="5506019"/>
        </a:xfrm>
        <a:prstGeom prst="circularArrow">
          <a:avLst>
            <a:gd name="adj1" fmla="val 5085"/>
            <a:gd name="adj2" fmla="val 327528"/>
            <a:gd name="adj3" fmla="val 6615046"/>
            <a:gd name="adj4" fmla="val 3857426"/>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47B661-3F90-4989-845D-E95E20C94D8E}">
      <dsp:nvSpPr>
        <dsp:cNvPr id="0" name=""/>
        <dsp:cNvSpPr/>
      </dsp:nvSpPr>
      <dsp:spPr>
        <a:xfrm>
          <a:off x="2157912" y="-22645"/>
          <a:ext cx="5506019" cy="5506019"/>
        </a:xfrm>
        <a:prstGeom prst="circularArrow">
          <a:avLst>
            <a:gd name="adj1" fmla="val 5085"/>
            <a:gd name="adj2" fmla="val 327528"/>
            <a:gd name="adj3" fmla="val 9701707"/>
            <a:gd name="adj4" fmla="val 694337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2D6137-29C6-4F4B-AF5C-5F2DF245E890}">
      <dsp:nvSpPr>
        <dsp:cNvPr id="0" name=""/>
        <dsp:cNvSpPr/>
      </dsp:nvSpPr>
      <dsp:spPr>
        <a:xfrm>
          <a:off x="2135084" y="-121570"/>
          <a:ext cx="5506019" cy="5506019"/>
        </a:xfrm>
        <a:prstGeom prst="circularArrow">
          <a:avLst>
            <a:gd name="adj1" fmla="val 5085"/>
            <a:gd name="adj2" fmla="val 327528"/>
            <a:gd name="adj3" fmla="val 12786695"/>
            <a:gd name="adj4" fmla="val 10028727"/>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EB07BF-20BF-4F7A-84C3-E6F52DF54FB2}">
      <dsp:nvSpPr>
        <dsp:cNvPr id="0" name=""/>
        <dsp:cNvSpPr/>
      </dsp:nvSpPr>
      <dsp:spPr>
        <a:xfrm>
          <a:off x="2239788" y="-287382"/>
          <a:ext cx="5506019" cy="5519509"/>
        </a:xfrm>
        <a:prstGeom prst="circularArrow">
          <a:avLst>
            <a:gd name="adj1" fmla="val 5085"/>
            <a:gd name="adj2" fmla="val 327528"/>
            <a:gd name="adj3" fmla="val 15872129"/>
            <a:gd name="adj4" fmla="val 1311464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FAB46-E1E7-43FF-9C42-3989A21834A9}">
      <dsp:nvSpPr>
        <dsp:cNvPr id="0" name=""/>
        <dsp:cNvSpPr/>
      </dsp:nvSpPr>
      <dsp:spPr>
        <a:xfrm>
          <a:off x="3028580" y="1462863"/>
          <a:ext cx="2157445" cy="1718652"/>
        </a:xfrm>
        <a:prstGeom prst="hexagon">
          <a:avLst>
            <a:gd name="adj" fmla="val 28570"/>
            <a:gd name="vf" fmla="val 11547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i-FI" sz="2000" b="1" kern="1200" dirty="0" smtClean="0"/>
            <a:t>Oppiva yhteisö</a:t>
          </a:r>
          <a:endParaRPr lang="fi-FI" sz="2000" b="1" kern="1200" dirty="0"/>
        </a:p>
      </dsp:txBody>
      <dsp:txXfrm>
        <a:off x="3372040" y="1736468"/>
        <a:ext cx="1470525" cy="1171442"/>
      </dsp:txXfrm>
    </dsp:sp>
    <dsp:sp modelId="{34AC5D69-6695-44DF-B728-6E13464E67F0}">
      <dsp:nvSpPr>
        <dsp:cNvPr id="0" name=""/>
        <dsp:cNvSpPr/>
      </dsp:nvSpPr>
      <dsp:spPr>
        <a:xfrm>
          <a:off x="4280477" y="717010"/>
          <a:ext cx="712969" cy="61431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748592-B9CB-47E9-955D-BF9D8F8BEF00}">
      <dsp:nvSpPr>
        <dsp:cNvPr id="0" name=""/>
        <dsp:cNvSpPr/>
      </dsp:nvSpPr>
      <dsp:spPr>
        <a:xfrm>
          <a:off x="3101719" y="-37638"/>
          <a:ext cx="2062055" cy="1439710"/>
        </a:xfrm>
        <a:prstGeom prst="hexagon">
          <a:avLst>
            <a:gd name="adj" fmla="val 28570"/>
            <a:gd name="vf" fmla="val 11547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i-FI" sz="1600" b="1" kern="1200" dirty="0" smtClean="0"/>
            <a:t>Hyvinvointi ja turvallinen arki</a:t>
          </a:r>
          <a:endParaRPr lang="fi-FI" sz="1600" b="1" kern="1200" dirty="0"/>
        </a:p>
      </dsp:txBody>
      <dsp:txXfrm>
        <a:off x="3410665" y="178066"/>
        <a:ext cx="1444163" cy="1008302"/>
      </dsp:txXfrm>
    </dsp:sp>
    <dsp:sp modelId="{AC9DCF5E-2080-4B26-99BA-CEC927217199}">
      <dsp:nvSpPr>
        <dsp:cNvPr id="0" name=""/>
        <dsp:cNvSpPr/>
      </dsp:nvSpPr>
      <dsp:spPr>
        <a:xfrm>
          <a:off x="5112568" y="1865458"/>
          <a:ext cx="712969" cy="61431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BC66F9-EAC5-4311-9D37-FDDC61DB0CEB}">
      <dsp:nvSpPr>
        <dsp:cNvPr id="0" name=""/>
        <dsp:cNvSpPr/>
      </dsp:nvSpPr>
      <dsp:spPr>
        <a:xfrm>
          <a:off x="4776933" y="769092"/>
          <a:ext cx="1988590" cy="1474261"/>
        </a:xfrm>
        <a:prstGeom prst="hexagon">
          <a:avLst>
            <a:gd name="adj" fmla="val 28570"/>
            <a:gd name="vf" fmla="val 11547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i-FI" sz="1500" b="1" kern="1200" dirty="0" smtClean="0"/>
            <a:t>Vuorovaikutus ja monipuolinen työskentely</a:t>
          </a:r>
          <a:endParaRPr lang="fi-FI" sz="1500" b="1" kern="1200" dirty="0"/>
        </a:p>
      </dsp:txBody>
      <dsp:txXfrm>
        <a:off x="5083048" y="996033"/>
        <a:ext cx="1376360" cy="1020379"/>
      </dsp:txXfrm>
    </dsp:sp>
    <dsp:sp modelId="{9223FB0E-DF83-4ACC-9EC5-F1CCF0F0DD95}">
      <dsp:nvSpPr>
        <dsp:cNvPr id="0" name=""/>
        <dsp:cNvSpPr/>
      </dsp:nvSpPr>
      <dsp:spPr>
        <a:xfrm>
          <a:off x="4534544" y="3161839"/>
          <a:ext cx="712969" cy="61431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0B456C-7BAD-42A1-AABF-92BDB30A3FEC}">
      <dsp:nvSpPr>
        <dsp:cNvPr id="0" name=""/>
        <dsp:cNvSpPr/>
      </dsp:nvSpPr>
      <dsp:spPr>
        <a:xfrm>
          <a:off x="4783995" y="2340575"/>
          <a:ext cx="2055768" cy="1642099"/>
        </a:xfrm>
        <a:prstGeom prst="hexagon">
          <a:avLst>
            <a:gd name="adj" fmla="val 28570"/>
            <a:gd name="vf" fmla="val 11547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i-FI" sz="1500" b="1" kern="1200" dirty="0" smtClean="0"/>
            <a:t>Kulttuurinen moninaisuus ja kielitietoisuus</a:t>
          </a:r>
          <a:endParaRPr lang="fi-FI" sz="1500" b="1" kern="1200" dirty="0"/>
        </a:p>
      </dsp:txBody>
      <dsp:txXfrm>
        <a:off x="5111692" y="2602331"/>
        <a:ext cx="1400374" cy="1118587"/>
      </dsp:txXfrm>
    </dsp:sp>
    <dsp:sp modelId="{778C0585-5E5E-4AC9-B728-12F884F9FFF3}">
      <dsp:nvSpPr>
        <dsp:cNvPr id="0" name=""/>
        <dsp:cNvSpPr/>
      </dsp:nvSpPr>
      <dsp:spPr>
        <a:xfrm>
          <a:off x="3100691" y="3296408"/>
          <a:ext cx="712969" cy="61431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565A93-6982-4370-9D34-AA7C587F142D}">
      <dsp:nvSpPr>
        <dsp:cNvPr id="0" name=""/>
        <dsp:cNvSpPr/>
      </dsp:nvSpPr>
      <dsp:spPr>
        <a:xfrm>
          <a:off x="2962773" y="3255927"/>
          <a:ext cx="2165515" cy="1390248"/>
        </a:xfrm>
        <a:prstGeom prst="hexagon">
          <a:avLst>
            <a:gd name="adj" fmla="val 28570"/>
            <a:gd name="vf" fmla="val 115470"/>
          </a:avLst>
        </a:prstGeom>
        <a:solidFill>
          <a:srgbClr val="418B7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i-FI" sz="1500" b="1" kern="1200" dirty="0" smtClean="0"/>
            <a:t>Osallisuus ja demokraattinen toiminta</a:t>
          </a:r>
          <a:endParaRPr lang="fi-FI" sz="1500" b="1" kern="1200" dirty="0"/>
        </a:p>
      </dsp:txBody>
      <dsp:txXfrm>
        <a:off x="3275631" y="3456780"/>
        <a:ext cx="1539799" cy="988542"/>
      </dsp:txXfrm>
    </dsp:sp>
    <dsp:sp modelId="{87C17ECD-D58B-4883-ADCA-2B925941068E}">
      <dsp:nvSpPr>
        <dsp:cNvPr id="0" name=""/>
        <dsp:cNvSpPr/>
      </dsp:nvSpPr>
      <dsp:spPr>
        <a:xfrm>
          <a:off x="2254974" y="2148422"/>
          <a:ext cx="712969" cy="61431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92EBC3-1068-4F49-B608-3B8F7804FBE9}">
      <dsp:nvSpPr>
        <dsp:cNvPr id="0" name=""/>
        <dsp:cNvSpPr/>
      </dsp:nvSpPr>
      <dsp:spPr>
        <a:xfrm>
          <a:off x="1253547" y="2340573"/>
          <a:ext cx="2081939" cy="1599041"/>
        </a:xfrm>
        <a:prstGeom prst="hexagon">
          <a:avLst>
            <a:gd name="adj" fmla="val 28570"/>
            <a:gd name="vf" fmla="val 1154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i-FI" sz="1500" b="1" kern="1200" dirty="0" smtClean="0"/>
            <a:t>Vastuu ympäristöstä ja kestävään tulevaisuuteen </a:t>
          </a:r>
          <a:r>
            <a:rPr lang="fi-FI" sz="1500" b="1" kern="1200" dirty="0" err="1" smtClean="0"/>
            <a:t>suuntautu-minen</a:t>
          </a:r>
          <a:endParaRPr lang="fi-FI" sz="1500" b="1" kern="1200" dirty="0"/>
        </a:p>
      </dsp:txBody>
      <dsp:txXfrm>
        <a:off x="1579324" y="2590787"/>
        <a:ext cx="1430385" cy="1098613"/>
      </dsp:txXfrm>
    </dsp:sp>
    <dsp:sp modelId="{DBB298C9-F997-4662-994B-6F0774751302}">
      <dsp:nvSpPr>
        <dsp:cNvPr id="0" name=""/>
        <dsp:cNvSpPr/>
      </dsp:nvSpPr>
      <dsp:spPr>
        <a:xfrm>
          <a:off x="1346307" y="602445"/>
          <a:ext cx="2092531" cy="1616845"/>
        </a:xfrm>
        <a:prstGeom prst="hexagon">
          <a:avLst>
            <a:gd name="adj" fmla="val 28570"/>
            <a:gd name="vf" fmla="val 11547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i-FI" sz="1700" b="1" kern="1200" dirty="0" err="1" smtClean="0">
              <a:solidFill>
                <a:srgbClr val="0070C0"/>
              </a:solidFill>
            </a:rPr>
            <a:t>Yhdenvertai-suus</a:t>
          </a:r>
          <a:r>
            <a:rPr lang="fi-FI" sz="1700" b="1" kern="1200" dirty="0" smtClean="0">
              <a:solidFill>
                <a:srgbClr val="0070C0"/>
              </a:solidFill>
            </a:rPr>
            <a:t> ja tasa-arvo</a:t>
          </a:r>
          <a:endParaRPr lang="fi-FI" sz="1700" b="1" kern="1200" dirty="0">
            <a:solidFill>
              <a:srgbClr val="0070C0"/>
            </a:solidFill>
          </a:endParaRPr>
        </a:p>
      </dsp:txBody>
      <dsp:txXfrm>
        <a:off x="1674662" y="856157"/>
        <a:ext cx="1435821" cy="1109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301AE-71A8-4CF8-838A-AA080D7D66E7}">
      <dsp:nvSpPr>
        <dsp:cNvPr id="0" name=""/>
        <dsp:cNvSpPr/>
      </dsp:nvSpPr>
      <dsp:spPr>
        <a:xfrm>
          <a:off x="611028" y="0"/>
          <a:ext cx="6924992" cy="403224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1DB556-B86B-4864-B26B-918E2BC44866}">
      <dsp:nvSpPr>
        <dsp:cNvPr id="0" name=""/>
        <dsp:cNvSpPr/>
      </dsp:nvSpPr>
      <dsp:spPr>
        <a:xfrm>
          <a:off x="991" y="606660"/>
          <a:ext cx="1040867" cy="2818929"/>
        </a:xfrm>
        <a:prstGeom prst="roundRect">
          <a:avLst/>
        </a:prstGeom>
        <a:solidFill>
          <a:srgbClr val="7C9F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i-FI" sz="1800" kern="1200" dirty="0" smtClean="0">
              <a:latin typeface="Gill Sans"/>
            </a:rPr>
            <a:t>SA</a:t>
          </a:r>
        </a:p>
        <a:p>
          <a:pPr lvl="0" algn="ctr" defTabSz="800100">
            <a:lnSpc>
              <a:spcPct val="90000"/>
            </a:lnSpc>
            <a:spcBef>
              <a:spcPct val="0"/>
            </a:spcBef>
            <a:spcAft>
              <a:spcPct val="35000"/>
            </a:spcAft>
          </a:pPr>
          <a:r>
            <a:rPr lang="fi-FI" sz="1800" kern="1200" dirty="0" smtClean="0">
              <a:latin typeface="Gill Sans"/>
            </a:rPr>
            <a:t>GE</a:t>
          </a:r>
        </a:p>
        <a:p>
          <a:pPr lvl="0" algn="ctr" defTabSz="800100">
            <a:lnSpc>
              <a:spcPct val="90000"/>
            </a:lnSpc>
            <a:spcBef>
              <a:spcPct val="0"/>
            </a:spcBef>
            <a:spcAft>
              <a:spcPct val="35000"/>
            </a:spcAft>
          </a:pPr>
          <a:r>
            <a:rPr lang="fi-FI" sz="1800" kern="1200" dirty="0" smtClean="0">
              <a:latin typeface="Gill Sans"/>
            </a:rPr>
            <a:t>FI</a:t>
          </a:r>
          <a:endParaRPr lang="fi-FI" sz="1800" kern="1200" dirty="0">
            <a:latin typeface="Gill Sans"/>
          </a:endParaRPr>
        </a:p>
      </dsp:txBody>
      <dsp:txXfrm>
        <a:off x="51802" y="657471"/>
        <a:ext cx="939245" cy="2717307"/>
      </dsp:txXfrm>
    </dsp:sp>
    <dsp:sp modelId="{A7F837D9-9FEF-4944-9166-B35DE9696D99}">
      <dsp:nvSpPr>
        <dsp:cNvPr id="0" name=""/>
        <dsp:cNvSpPr/>
      </dsp:nvSpPr>
      <dsp:spPr>
        <a:xfrm>
          <a:off x="1421831" y="606660"/>
          <a:ext cx="1040867" cy="2818929"/>
        </a:xfrm>
        <a:prstGeom prst="roundRect">
          <a:avLst/>
        </a:prstGeom>
        <a:solidFill>
          <a:srgbClr val="936E5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i-FI" sz="1800" kern="1200" dirty="0" smtClean="0">
              <a:latin typeface="Gill Sans"/>
            </a:rPr>
            <a:t>RA</a:t>
          </a:r>
        </a:p>
        <a:p>
          <a:pPr lvl="0" algn="ctr" defTabSz="800100">
            <a:lnSpc>
              <a:spcPct val="90000"/>
            </a:lnSpc>
            <a:spcBef>
              <a:spcPct val="0"/>
            </a:spcBef>
            <a:spcAft>
              <a:spcPct val="35000"/>
            </a:spcAft>
          </a:pPr>
          <a:r>
            <a:rPr lang="fi-FI" sz="1800" kern="1200" dirty="0" smtClean="0">
              <a:latin typeface="Gill Sans"/>
            </a:rPr>
            <a:t>YH</a:t>
          </a:r>
        </a:p>
        <a:p>
          <a:pPr lvl="0" algn="ctr" defTabSz="800100">
            <a:lnSpc>
              <a:spcPct val="90000"/>
            </a:lnSpc>
            <a:spcBef>
              <a:spcPct val="0"/>
            </a:spcBef>
            <a:spcAft>
              <a:spcPct val="35000"/>
            </a:spcAft>
          </a:pPr>
          <a:r>
            <a:rPr lang="fi-FI" sz="1800" kern="1200" dirty="0" smtClean="0">
              <a:latin typeface="Gill Sans"/>
            </a:rPr>
            <a:t>PSY</a:t>
          </a:r>
          <a:endParaRPr lang="fi-FI" sz="1800" kern="1200" dirty="0">
            <a:latin typeface="Gill Sans"/>
          </a:endParaRPr>
        </a:p>
      </dsp:txBody>
      <dsp:txXfrm>
        <a:off x="1472642" y="657471"/>
        <a:ext cx="939245" cy="2717307"/>
      </dsp:txXfrm>
    </dsp:sp>
    <dsp:sp modelId="{751C919B-3D78-4FDF-BEB3-0D9FF54788DA}">
      <dsp:nvSpPr>
        <dsp:cNvPr id="0" name=""/>
        <dsp:cNvSpPr/>
      </dsp:nvSpPr>
      <dsp:spPr>
        <a:xfrm>
          <a:off x="2842671" y="606660"/>
          <a:ext cx="1040867" cy="2818929"/>
        </a:xfrm>
        <a:prstGeom prst="roundRect">
          <a:avLst/>
        </a:prstGeom>
        <a:solidFill>
          <a:srgbClr val="58585A"/>
        </a:solidFill>
        <a:ln w="25400" cap="flat" cmpd="sng" algn="ctr">
          <a:solidFill>
            <a:srgbClr val="58585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i-FI" sz="1800" kern="1200" dirty="0" smtClean="0">
              <a:latin typeface="Gill Sans"/>
            </a:rPr>
            <a:t>RU</a:t>
          </a:r>
        </a:p>
        <a:p>
          <a:pPr lvl="0" algn="ctr" defTabSz="800100">
            <a:lnSpc>
              <a:spcPct val="90000"/>
            </a:lnSpc>
            <a:spcBef>
              <a:spcPct val="0"/>
            </a:spcBef>
            <a:spcAft>
              <a:spcPct val="35000"/>
            </a:spcAft>
          </a:pPr>
          <a:r>
            <a:rPr lang="fi-FI" sz="1800" kern="1200" dirty="0" smtClean="0">
              <a:latin typeface="Gill Sans"/>
            </a:rPr>
            <a:t>FIN</a:t>
          </a:r>
        </a:p>
        <a:p>
          <a:pPr lvl="0" algn="ctr" defTabSz="800100">
            <a:lnSpc>
              <a:spcPct val="90000"/>
            </a:lnSpc>
            <a:spcBef>
              <a:spcPct val="0"/>
            </a:spcBef>
            <a:spcAft>
              <a:spcPct val="35000"/>
            </a:spcAft>
          </a:pPr>
          <a:r>
            <a:rPr lang="fi-FI" sz="1800" kern="1200" dirty="0" smtClean="0">
              <a:latin typeface="Gill Sans"/>
            </a:rPr>
            <a:t>UE</a:t>
          </a:r>
        </a:p>
        <a:p>
          <a:pPr lvl="0" algn="ctr" defTabSz="800100">
            <a:lnSpc>
              <a:spcPct val="90000"/>
            </a:lnSpc>
            <a:spcBef>
              <a:spcPct val="0"/>
            </a:spcBef>
            <a:spcAft>
              <a:spcPct val="35000"/>
            </a:spcAft>
          </a:pPr>
          <a:r>
            <a:rPr lang="fi-FI" sz="1800" kern="1200" dirty="0" smtClean="0">
              <a:latin typeface="Gill Sans"/>
            </a:rPr>
            <a:t>UO</a:t>
          </a:r>
        </a:p>
        <a:p>
          <a:pPr lvl="0" algn="ctr" defTabSz="800100">
            <a:lnSpc>
              <a:spcPct val="90000"/>
            </a:lnSpc>
            <a:spcBef>
              <a:spcPct val="0"/>
            </a:spcBef>
            <a:spcAft>
              <a:spcPct val="35000"/>
            </a:spcAft>
          </a:pPr>
          <a:r>
            <a:rPr lang="fi-FI" sz="1800" kern="1200" dirty="0" smtClean="0">
              <a:latin typeface="Gill Sans"/>
            </a:rPr>
            <a:t>ET</a:t>
          </a:r>
        </a:p>
        <a:p>
          <a:pPr lvl="0" algn="ctr" defTabSz="800100">
            <a:lnSpc>
              <a:spcPct val="90000"/>
            </a:lnSpc>
            <a:spcBef>
              <a:spcPct val="0"/>
            </a:spcBef>
            <a:spcAft>
              <a:spcPct val="35000"/>
            </a:spcAft>
          </a:pPr>
          <a:r>
            <a:rPr lang="fi-FI" sz="1800" kern="1200" dirty="0" smtClean="0">
              <a:latin typeface="Gill Sans"/>
            </a:rPr>
            <a:t>TE</a:t>
          </a:r>
        </a:p>
        <a:p>
          <a:pPr lvl="0" algn="ctr" defTabSz="800100">
            <a:lnSpc>
              <a:spcPct val="90000"/>
            </a:lnSpc>
            <a:spcBef>
              <a:spcPct val="0"/>
            </a:spcBef>
            <a:spcAft>
              <a:spcPct val="35000"/>
            </a:spcAft>
          </a:pPr>
          <a:r>
            <a:rPr lang="fi-FI" sz="1800" kern="1200" dirty="0" smtClean="0">
              <a:latin typeface="Gill Sans"/>
            </a:rPr>
            <a:t>HI</a:t>
          </a:r>
          <a:endParaRPr lang="fi-FI" sz="1800" kern="1200" dirty="0">
            <a:latin typeface="Gill Sans"/>
          </a:endParaRPr>
        </a:p>
      </dsp:txBody>
      <dsp:txXfrm>
        <a:off x="2893482" y="657471"/>
        <a:ext cx="939245" cy="2717307"/>
      </dsp:txXfrm>
    </dsp:sp>
    <dsp:sp modelId="{093C9F8B-02C2-4B2C-BCD7-B7C49DC8A98E}">
      <dsp:nvSpPr>
        <dsp:cNvPr id="0" name=""/>
        <dsp:cNvSpPr/>
      </dsp:nvSpPr>
      <dsp:spPr>
        <a:xfrm>
          <a:off x="4263511" y="606660"/>
          <a:ext cx="1040867" cy="2818929"/>
        </a:xfrm>
        <a:prstGeom prst="roundRect">
          <a:avLst/>
        </a:prstGeom>
        <a:solidFill>
          <a:srgbClr val="7C9F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i-FI" sz="1800" kern="1200" dirty="0" smtClean="0">
              <a:latin typeface="Gill Sans"/>
            </a:rPr>
            <a:t>EN</a:t>
          </a:r>
        </a:p>
        <a:p>
          <a:pPr lvl="0" algn="ctr" defTabSz="800100">
            <a:lnSpc>
              <a:spcPct val="90000"/>
            </a:lnSpc>
            <a:spcBef>
              <a:spcPct val="0"/>
            </a:spcBef>
            <a:spcAft>
              <a:spcPct val="35000"/>
            </a:spcAft>
          </a:pPr>
          <a:r>
            <a:rPr lang="fi-FI" sz="1800" kern="1200" dirty="0" smtClean="0">
              <a:latin typeface="Gill Sans"/>
            </a:rPr>
            <a:t>EA</a:t>
          </a:r>
        </a:p>
        <a:p>
          <a:pPr lvl="0" algn="ctr" defTabSz="800100">
            <a:lnSpc>
              <a:spcPct val="90000"/>
            </a:lnSpc>
            <a:spcBef>
              <a:spcPct val="0"/>
            </a:spcBef>
            <a:spcAft>
              <a:spcPct val="35000"/>
            </a:spcAft>
          </a:pPr>
          <a:r>
            <a:rPr lang="fi-FI" sz="1800" kern="1200" dirty="0" smtClean="0">
              <a:latin typeface="Gill Sans"/>
            </a:rPr>
            <a:t>IA</a:t>
          </a:r>
        </a:p>
        <a:p>
          <a:pPr lvl="0" algn="ctr" defTabSz="800100">
            <a:lnSpc>
              <a:spcPct val="90000"/>
            </a:lnSpc>
            <a:spcBef>
              <a:spcPct val="0"/>
            </a:spcBef>
            <a:spcAft>
              <a:spcPct val="35000"/>
            </a:spcAft>
          </a:pPr>
          <a:r>
            <a:rPr lang="fi-FI" sz="1800" kern="1200" dirty="0" smtClean="0">
              <a:latin typeface="Gill Sans"/>
            </a:rPr>
            <a:t>PO</a:t>
          </a:r>
        </a:p>
        <a:p>
          <a:pPr lvl="0" algn="ctr" defTabSz="800100">
            <a:lnSpc>
              <a:spcPct val="90000"/>
            </a:lnSpc>
            <a:spcBef>
              <a:spcPct val="0"/>
            </a:spcBef>
            <a:spcAft>
              <a:spcPct val="35000"/>
            </a:spcAft>
          </a:pPr>
          <a:r>
            <a:rPr lang="fi-FI" sz="1800" kern="1200" dirty="0" smtClean="0">
              <a:latin typeface="Gill Sans"/>
            </a:rPr>
            <a:t>LA</a:t>
          </a:r>
        </a:p>
        <a:p>
          <a:pPr lvl="0" algn="ctr" defTabSz="800100">
            <a:lnSpc>
              <a:spcPct val="90000"/>
            </a:lnSpc>
            <a:spcBef>
              <a:spcPct val="0"/>
            </a:spcBef>
            <a:spcAft>
              <a:spcPct val="35000"/>
            </a:spcAft>
          </a:pPr>
          <a:r>
            <a:rPr lang="fi-FI" sz="1800" kern="1200" dirty="0" smtClean="0">
              <a:latin typeface="Gill Sans"/>
            </a:rPr>
            <a:t>BI</a:t>
          </a:r>
        </a:p>
      </dsp:txBody>
      <dsp:txXfrm>
        <a:off x="4314322" y="657471"/>
        <a:ext cx="939245" cy="2717307"/>
      </dsp:txXfrm>
    </dsp:sp>
    <dsp:sp modelId="{1A1CB90F-7736-4AC6-BBBE-64EB45A0708F}">
      <dsp:nvSpPr>
        <dsp:cNvPr id="0" name=""/>
        <dsp:cNvSpPr/>
      </dsp:nvSpPr>
      <dsp:spPr>
        <a:xfrm>
          <a:off x="5684351" y="606660"/>
          <a:ext cx="1040867" cy="2818929"/>
        </a:xfrm>
        <a:prstGeom prst="roundRect">
          <a:avLst/>
        </a:prstGeom>
        <a:solidFill>
          <a:srgbClr val="936E5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i-FI" sz="1800" kern="1200" dirty="0" smtClean="0">
              <a:latin typeface="Gill Sans"/>
            </a:rPr>
            <a:t>ÄI</a:t>
          </a:r>
        </a:p>
        <a:p>
          <a:pPr lvl="0" algn="ctr" defTabSz="800100">
            <a:lnSpc>
              <a:spcPct val="90000"/>
            </a:lnSpc>
            <a:spcBef>
              <a:spcPct val="0"/>
            </a:spcBef>
            <a:spcAft>
              <a:spcPct val="35000"/>
            </a:spcAft>
          </a:pPr>
          <a:r>
            <a:rPr lang="fi-FI" sz="1800" kern="1200" dirty="0" smtClean="0">
              <a:latin typeface="Gill Sans"/>
            </a:rPr>
            <a:t>S2</a:t>
          </a:r>
        </a:p>
        <a:p>
          <a:pPr lvl="0" algn="ctr" defTabSz="800100">
            <a:lnSpc>
              <a:spcPct val="90000"/>
            </a:lnSpc>
            <a:spcBef>
              <a:spcPct val="0"/>
            </a:spcBef>
            <a:spcAft>
              <a:spcPct val="35000"/>
            </a:spcAft>
          </a:pPr>
          <a:r>
            <a:rPr lang="fi-FI" sz="1800" kern="1200" dirty="0" smtClean="0">
              <a:latin typeface="Gill Sans"/>
            </a:rPr>
            <a:t>R2</a:t>
          </a:r>
        </a:p>
        <a:p>
          <a:pPr lvl="0" algn="ctr" defTabSz="800100">
            <a:lnSpc>
              <a:spcPct val="90000"/>
            </a:lnSpc>
            <a:spcBef>
              <a:spcPct val="0"/>
            </a:spcBef>
            <a:spcAft>
              <a:spcPct val="35000"/>
            </a:spcAft>
          </a:pPr>
          <a:r>
            <a:rPr lang="fi-FI" sz="1800" kern="1200" dirty="0" smtClean="0">
              <a:latin typeface="Gill Sans"/>
            </a:rPr>
            <a:t>VE</a:t>
          </a:r>
        </a:p>
        <a:p>
          <a:pPr lvl="0" algn="ctr" defTabSz="800100">
            <a:lnSpc>
              <a:spcPct val="90000"/>
            </a:lnSpc>
            <a:spcBef>
              <a:spcPct val="0"/>
            </a:spcBef>
            <a:spcAft>
              <a:spcPct val="35000"/>
            </a:spcAft>
          </a:pPr>
          <a:r>
            <a:rPr lang="fi-FI" sz="1800" kern="1200" dirty="0" smtClean="0">
              <a:latin typeface="Gill Sans"/>
            </a:rPr>
            <a:t>FY</a:t>
          </a:r>
        </a:p>
        <a:p>
          <a:pPr lvl="0" algn="ctr" defTabSz="800100">
            <a:lnSpc>
              <a:spcPct val="90000"/>
            </a:lnSpc>
            <a:spcBef>
              <a:spcPct val="0"/>
            </a:spcBef>
            <a:spcAft>
              <a:spcPct val="35000"/>
            </a:spcAft>
          </a:pPr>
          <a:r>
            <a:rPr lang="fi-FI" sz="1800" kern="1200" dirty="0" smtClean="0">
              <a:latin typeface="Gill Sans"/>
            </a:rPr>
            <a:t>KE</a:t>
          </a:r>
        </a:p>
        <a:p>
          <a:pPr lvl="0" algn="ctr" defTabSz="800100">
            <a:lnSpc>
              <a:spcPct val="90000"/>
            </a:lnSpc>
            <a:spcBef>
              <a:spcPct val="0"/>
            </a:spcBef>
            <a:spcAft>
              <a:spcPct val="35000"/>
            </a:spcAft>
          </a:pPr>
          <a:r>
            <a:rPr lang="fi-FI" sz="1800" kern="1200" dirty="0" smtClean="0">
              <a:latin typeface="Gill Sans"/>
            </a:rPr>
            <a:t>SM</a:t>
          </a:r>
        </a:p>
      </dsp:txBody>
      <dsp:txXfrm>
        <a:off x="5735162" y="657471"/>
        <a:ext cx="939245" cy="2717307"/>
      </dsp:txXfrm>
    </dsp:sp>
    <dsp:sp modelId="{ABA93D06-5FC2-4FC4-A2DE-BAC87433D246}">
      <dsp:nvSpPr>
        <dsp:cNvPr id="0" name=""/>
        <dsp:cNvSpPr/>
      </dsp:nvSpPr>
      <dsp:spPr>
        <a:xfrm>
          <a:off x="7105191" y="606660"/>
          <a:ext cx="1040867" cy="2818929"/>
        </a:xfrm>
        <a:prstGeom prst="roundRect">
          <a:avLst/>
        </a:prstGeom>
        <a:solidFill>
          <a:srgbClr val="58585A"/>
        </a:solidFill>
        <a:ln w="25400" cap="flat" cmpd="sng" algn="ctr">
          <a:solidFill>
            <a:srgbClr val="58585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i-FI" sz="1800" kern="1200" dirty="0" smtClean="0">
              <a:latin typeface="Gill Sans"/>
            </a:rPr>
            <a:t>MA</a:t>
          </a:r>
          <a:endParaRPr lang="fi-FI" sz="1800" kern="1200" dirty="0">
            <a:latin typeface="Gill Sans"/>
          </a:endParaRPr>
        </a:p>
      </dsp:txBody>
      <dsp:txXfrm>
        <a:off x="7156002" y="657471"/>
        <a:ext cx="939245" cy="2717307"/>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Säteittäinen kuusikulmio"/>
  <dgm:desc val="Käytä tätä, kun haluat esittää peräkkäisprosessin, joka liittyy keskellä olevaan ajatukseen tai teemaan. Tämä on rajoitettu kuuteen Tason 2 muotoon. Tämä soveltuu parhaiten pienille tekstimäärille. Käyttämätön teksti ei näy, mutta se säilyy käytettävissä, jos vaihdat asettelua."/>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0.83818</cdr:x>
      <cdr:y>0.89555</cdr:y>
    </cdr:from>
    <cdr:to>
      <cdr:x>0.96713</cdr:x>
      <cdr:y>0.96712</cdr:y>
    </cdr:to>
    <cdr:sp macro="" textlink="">
      <cdr:nvSpPr>
        <cdr:cNvPr id="2" name="Tekstiruutu 1"/>
        <cdr:cNvSpPr txBox="1"/>
      </cdr:nvSpPr>
      <cdr:spPr>
        <a:xfrm xmlns:a="http://schemas.openxmlformats.org/drawingml/2006/main">
          <a:off x="7796389" y="5444537"/>
          <a:ext cx="1199444" cy="4350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1100"/>
            <a:t>Lähde: Migri</a:t>
          </a:r>
        </a:p>
      </cdr:txBody>
    </cdr:sp>
  </cdr:relSizeAnchor>
  <cdr:relSizeAnchor xmlns:cdr="http://schemas.openxmlformats.org/drawingml/2006/chartDrawing">
    <cdr:from>
      <cdr:x>0.50727</cdr:x>
      <cdr:y>0.59539</cdr:y>
    </cdr:from>
    <cdr:to>
      <cdr:x>0.65265</cdr:x>
      <cdr:y>0.6373</cdr:y>
    </cdr:to>
    <cdr:sp macro="" textlink="">
      <cdr:nvSpPr>
        <cdr:cNvPr id="4" name="Suorakulmio 3"/>
        <cdr:cNvSpPr/>
      </cdr:nvSpPr>
      <cdr:spPr bwMode="auto">
        <a:xfrm xmlns:a="http://schemas.openxmlformats.org/drawingml/2006/main">
          <a:off x="5025008" y="4092237"/>
          <a:ext cx="1440160" cy="288032"/>
        </a:xfrm>
        <a:prstGeom xmlns:a="http://schemas.openxmlformats.org/drawingml/2006/main" prst="rect">
          <a:avLst/>
        </a:prstGeom>
        <a:solidFill xmlns:a="http://schemas.openxmlformats.org/drawingml/2006/main">
          <a:srgbClr val="FFFF00"/>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r>
            <a:rPr lang="fi-FI" dirty="0" smtClean="0"/>
            <a:t>Alle 34-vuotiaita 84%</a:t>
          </a:r>
          <a:endParaRPr lang="fi-FI" dirty="0"/>
        </a:p>
      </cdr:txBody>
    </cdr:sp>
  </cdr:relSizeAnchor>
  <cdr:relSizeAnchor xmlns:cdr="http://schemas.openxmlformats.org/drawingml/2006/chartDrawing">
    <cdr:from>
      <cdr:x>0.44912</cdr:x>
      <cdr:y>0.34395</cdr:y>
    </cdr:from>
    <cdr:to>
      <cdr:x>0.56542</cdr:x>
      <cdr:y>0.40681</cdr:y>
    </cdr:to>
    <cdr:sp macro="" textlink="">
      <cdr:nvSpPr>
        <cdr:cNvPr id="5" name="Suorakulmio 4"/>
        <cdr:cNvSpPr/>
      </cdr:nvSpPr>
      <cdr:spPr bwMode="auto">
        <a:xfrm xmlns:a="http://schemas.openxmlformats.org/drawingml/2006/main">
          <a:off x="4448944" y="2364045"/>
          <a:ext cx="1152128" cy="432048"/>
        </a:xfrm>
        <a:prstGeom xmlns:a="http://schemas.openxmlformats.org/drawingml/2006/main" prst="rect">
          <a:avLst/>
        </a:prstGeom>
        <a:solidFill xmlns:a="http://schemas.openxmlformats.org/drawingml/2006/main">
          <a:srgbClr val="FFFF00"/>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r>
            <a:rPr lang="fi-FI" dirty="0" smtClean="0"/>
            <a:t>Alaikäisiä 8506 henkilöä,  26,5%</a:t>
          </a:r>
          <a:endParaRPr lang="fi-FI"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303" tIns="45651" rIns="91303" bIns="45651" numCol="1" anchor="t" anchorCtr="0" compatLnSpc="1">
            <a:prstTxWarp prst="textNoShape">
              <a:avLst/>
            </a:prstTxWarp>
          </a:bodyPr>
          <a:lstStyle>
            <a:lvl1pPr>
              <a:defRPr sz="1200">
                <a:latin typeface="Arial" charset="0"/>
              </a:defRPr>
            </a:lvl1pPr>
          </a:lstStyle>
          <a:p>
            <a:pPr>
              <a:defRPr/>
            </a:pPr>
            <a:endParaRPr lang="fi-FI"/>
          </a:p>
        </p:txBody>
      </p:sp>
      <p:sp>
        <p:nvSpPr>
          <p:cNvPr id="13315"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303" tIns="45651" rIns="91303" bIns="45651" numCol="1" anchor="t" anchorCtr="0" compatLnSpc="1">
            <a:prstTxWarp prst="textNoShape">
              <a:avLst/>
            </a:prstTxWarp>
          </a:bodyPr>
          <a:lstStyle>
            <a:lvl1pPr algn="r">
              <a:defRPr sz="1200">
                <a:latin typeface="Arial" charset="0"/>
              </a:defRPr>
            </a:lvl1pPr>
          </a:lstStyle>
          <a:p>
            <a:pPr>
              <a:defRPr/>
            </a:pPr>
            <a:endParaRPr lang="fi-FI"/>
          </a:p>
        </p:txBody>
      </p:sp>
      <p:sp>
        <p:nvSpPr>
          <p:cNvPr id="13316"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a:effectLst/>
        </p:spPr>
        <p:txBody>
          <a:bodyPr vert="horz" wrap="square" lIns="91303" tIns="45651" rIns="91303" bIns="45651" numCol="1" anchor="b" anchorCtr="0" compatLnSpc="1">
            <a:prstTxWarp prst="textNoShape">
              <a:avLst/>
            </a:prstTxWarp>
          </a:bodyPr>
          <a:lstStyle>
            <a:lvl1pPr>
              <a:defRPr sz="1200">
                <a:latin typeface="Arial" charset="0"/>
              </a:defRPr>
            </a:lvl1pPr>
          </a:lstStyle>
          <a:p>
            <a:pPr>
              <a:defRPr/>
            </a:pPr>
            <a:endParaRPr lang="fi-FI"/>
          </a:p>
        </p:txBody>
      </p:sp>
      <p:sp>
        <p:nvSpPr>
          <p:cNvPr id="13317"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a:effectLst/>
        </p:spPr>
        <p:txBody>
          <a:bodyPr vert="horz" wrap="square" lIns="91303" tIns="45651" rIns="91303" bIns="45651" numCol="1" anchor="b" anchorCtr="0" compatLnSpc="1">
            <a:prstTxWarp prst="textNoShape">
              <a:avLst/>
            </a:prstTxWarp>
          </a:bodyPr>
          <a:lstStyle>
            <a:lvl1pPr algn="r">
              <a:defRPr sz="1200">
                <a:latin typeface="Arial" charset="0"/>
              </a:defRPr>
            </a:lvl1pPr>
          </a:lstStyle>
          <a:p>
            <a:pPr>
              <a:defRPr/>
            </a:pPr>
            <a:fld id="{A845103B-D185-41E2-ABED-EDD3FC8CE494}" type="slidenum">
              <a:rPr lang="fi-FI"/>
              <a:pPr>
                <a:defRPr/>
              </a:pPr>
              <a:t>‹#›</a:t>
            </a:fld>
            <a:endParaRPr lang="fi-FI"/>
          </a:p>
        </p:txBody>
      </p:sp>
    </p:spTree>
    <p:extLst>
      <p:ext uri="{BB962C8B-B14F-4D97-AF65-F5344CB8AC3E}">
        <p14:creationId xmlns:p14="http://schemas.microsoft.com/office/powerpoint/2010/main" val="2078900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303" tIns="45651" rIns="91303" bIns="45651" numCol="1" anchor="t" anchorCtr="0" compatLnSpc="1">
            <a:prstTxWarp prst="textNoShape">
              <a:avLst/>
            </a:prstTxWarp>
          </a:bodyPr>
          <a:lstStyle>
            <a:lvl1pPr>
              <a:defRPr sz="1200">
                <a:latin typeface="Arial" charset="0"/>
              </a:defRPr>
            </a:lvl1pPr>
          </a:lstStyle>
          <a:p>
            <a:pPr>
              <a:defRPr/>
            </a:pPr>
            <a:endParaRPr lang="fi-FI"/>
          </a:p>
        </p:txBody>
      </p:sp>
      <p:sp>
        <p:nvSpPr>
          <p:cNvPr id="9219"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303" tIns="45651" rIns="91303" bIns="45651" numCol="1" anchor="t" anchorCtr="0" compatLnSpc="1">
            <a:prstTxWarp prst="textNoShape">
              <a:avLst/>
            </a:prstTxWarp>
          </a:bodyPr>
          <a:lstStyle>
            <a:lvl1pPr algn="r">
              <a:defRPr sz="1200">
                <a:latin typeface="Arial" charset="0"/>
              </a:defRPr>
            </a:lvl1pPr>
          </a:lstStyle>
          <a:p>
            <a:pPr>
              <a:defRPr/>
            </a:pPr>
            <a:endParaRPr lang="fi-FI"/>
          </a:p>
        </p:txBody>
      </p:sp>
      <p:sp>
        <p:nvSpPr>
          <p:cNvPr id="100356" name="Rectangle 4"/>
          <p:cNvSpPr>
            <a:spLocks noGrp="1" noRot="1" noChangeAspect="1" noChangeArrowheads="1" noTextEdit="1"/>
          </p:cNvSpPr>
          <p:nvPr>
            <p:ph type="sldImg" idx="2"/>
          </p:nvPr>
        </p:nvSpPr>
        <p:spPr bwMode="auto">
          <a:xfrm>
            <a:off x="915988" y="742950"/>
            <a:ext cx="4967287"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79450" y="4716463"/>
            <a:ext cx="5440363" cy="4470400"/>
          </a:xfrm>
          <a:prstGeom prst="rect">
            <a:avLst/>
          </a:prstGeom>
          <a:noFill/>
          <a:ln w="9525">
            <a:noFill/>
            <a:miter lim="800000"/>
            <a:headEnd/>
            <a:tailEnd/>
          </a:ln>
          <a:effectLst/>
        </p:spPr>
        <p:txBody>
          <a:bodyPr vert="horz" wrap="square" lIns="91303" tIns="45651" rIns="91303" bIns="45651" numCol="1" anchor="t" anchorCtr="0" compatLnSpc="1">
            <a:prstTxWarp prst="textNoShape">
              <a:avLst/>
            </a:prstTxWarp>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p>
        </p:txBody>
      </p:sp>
      <p:sp>
        <p:nvSpPr>
          <p:cNvPr id="922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a:effectLst/>
        </p:spPr>
        <p:txBody>
          <a:bodyPr vert="horz" wrap="square" lIns="91303" tIns="45651" rIns="91303" bIns="45651" numCol="1" anchor="b" anchorCtr="0" compatLnSpc="1">
            <a:prstTxWarp prst="textNoShape">
              <a:avLst/>
            </a:prstTxWarp>
          </a:bodyPr>
          <a:lstStyle>
            <a:lvl1pPr>
              <a:defRPr sz="1200">
                <a:latin typeface="Arial" charset="0"/>
              </a:defRPr>
            </a:lvl1pPr>
          </a:lstStyle>
          <a:p>
            <a:pPr>
              <a:defRPr/>
            </a:pPr>
            <a:endParaRPr lang="fi-FI"/>
          </a:p>
        </p:txBody>
      </p:sp>
      <p:sp>
        <p:nvSpPr>
          <p:cNvPr id="922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a:effectLst/>
        </p:spPr>
        <p:txBody>
          <a:bodyPr vert="horz" wrap="square" lIns="91303" tIns="45651" rIns="91303" bIns="45651" numCol="1" anchor="b" anchorCtr="0" compatLnSpc="1">
            <a:prstTxWarp prst="textNoShape">
              <a:avLst/>
            </a:prstTxWarp>
          </a:bodyPr>
          <a:lstStyle>
            <a:lvl1pPr algn="r">
              <a:defRPr sz="1200">
                <a:latin typeface="Arial" charset="0"/>
              </a:defRPr>
            </a:lvl1pPr>
          </a:lstStyle>
          <a:p>
            <a:pPr>
              <a:defRPr/>
            </a:pPr>
            <a:fld id="{D779AFB1-5D75-48BB-A010-24EF345D5B5A}" type="slidenum">
              <a:rPr lang="fi-FI"/>
              <a:pPr>
                <a:defRPr/>
              </a:pPr>
              <a:t>‹#›</a:t>
            </a:fld>
            <a:endParaRPr lang="fi-FI"/>
          </a:p>
        </p:txBody>
      </p:sp>
    </p:spTree>
    <p:extLst>
      <p:ext uri="{BB962C8B-B14F-4D97-AF65-F5344CB8AC3E}">
        <p14:creationId xmlns:p14="http://schemas.microsoft.com/office/powerpoint/2010/main" val="11313837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altLang="fi-FI" smtClean="0"/>
          </a:p>
        </p:txBody>
      </p:sp>
      <p:sp>
        <p:nvSpPr>
          <p:cNvPr id="30724"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1832" indent="-285320">
              <a:defRPr sz="2400">
                <a:solidFill>
                  <a:schemeClr val="tx1"/>
                </a:solidFill>
                <a:latin typeface="Times"/>
              </a:defRPr>
            </a:lvl2pPr>
            <a:lvl3pPr marL="1141279" indent="-228255">
              <a:defRPr sz="2400">
                <a:solidFill>
                  <a:schemeClr val="tx1"/>
                </a:solidFill>
                <a:latin typeface="Times"/>
              </a:defRPr>
            </a:lvl3pPr>
            <a:lvl4pPr marL="1597791" indent="-228255">
              <a:defRPr sz="2400">
                <a:solidFill>
                  <a:schemeClr val="tx1"/>
                </a:solidFill>
                <a:latin typeface="Times"/>
              </a:defRPr>
            </a:lvl4pPr>
            <a:lvl5pPr marL="2054303" indent="-228255">
              <a:defRPr sz="2400">
                <a:solidFill>
                  <a:schemeClr val="tx1"/>
                </a:solidFill>
                <a:latin typeface="Times"/>
              </a:defRPr>
            </a:lvl5pPr>
            <a:lvl6pPr marL="2510814" indent="-228255" eaLnBrk="0" fontAlgn="base" hangingPunct="0">
              <a:spcBef>
                <a:spcPct val="0"/>
              </a:spcBef>
              <a:spcAft>
                <a:spcPct val="0"/>
              </a:spcAft>
              <a:defRPr sz="2400">
                <a:solidFill>
                  <a:schemeClr val="tx1"/>
                </a:solidFill>
                <a:latin typeface="Times"/>
              </a:defRPr>
            </a:lvl6pPr>
            <a:lvl7pPr marL="2967325" indent="-228255" eaLnBrk="0" fontAlgn="base" hangingPunct="0">
              <a:spcBef>
                <a:spcPct val="0"/>
              </a:spcBef>
              <a:spcAft>
                <a:spcPct val="0"/>
              </a:spcAft>
              <a:defRPr sz="2400">
                <a:solidFill>
                  <a:schemeClr val="tx1"/>
                </a:solidFill>
                <a:latin typeface="Times"/>
              </a:defRPr>
            </a:lvl7pPr>
            <a:lvl8pPr marL="3423837" indent="-228255" eaLnBrk="0" fontAlgn="base" hangingPunct="0">
              <a:spcBef>
                <a:spcPct val="0"/>
              </a:spcBef>
              <a:spcAft>
                <a:spcPct val="0"/>
              </a:spcAft>
              <a:defRPr sz="2400">
                <a:solidFill>
                  <a:schemeClr val="tx1"/>
                </a:solidFill>
                <a:latin typeface="Times"/>
              </a:defRPr>
            </a:lvl8pPr>
            <a:lvl9pPr marL="3880349" indent="-228255" eaLnBrk="0" fontAlgn="base" hangingPunct="0">
              <a:spcBef>
                <a:spcPct val="0"/>
              </a:spcBef>
              <a:spcAft>
                <a:spcPct val="0"/>
              </a:spcAft>
              <a:defRPr sz="2400">
                <a:solidFill>
                  <a:schemeClr val="tx1"/>
                </a:solidFill>
                <a:latin typeface="Times"/>
              </a:defRPr>
            </a:lvl9pPr>
          </a:lstStyle>
          <a:p>
            <a:fld id="{4BDD7A23-D292-448E-BFB7-76BAD001C532}" type="slidenum">
              <a:rPr lang="en-US" altLang="fi-FI" sz="1200"/>
              <a:pPr/>
              <a:t>19</a:t>
            </a:fld>
            <a:endParaRPr lang="en-US" altLang="fi-FI"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altLang="fi-FI" smtClean="0"/>
          </a:p>
        </p:txBody>
      </p:sp>
      <p:sp>
        <p:nvSpPr>
          <p:cNvPr id="31748"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1832" indent="-285320">
              <a:defRPr sz="2400">
                <a:solidFill>
                  <a:schemeClr val="tx1"/>
                </a:solidFill>
                <a:latin typeface="Times"/>
              </a:defRPr>
            </a:lvl2pPr>
            <a:lvl3pPr marL="1141279" indent="-228255">
              <a:defRPr sz="2400">
                <a:solidFill>
                  <a:schemeClr val="tx1"/>
                </a:solidFill>
                <a:latin typeface="Times"/>
              </a:defRPr>
            </a:lvl3pPr>
            <a:lvl4pPr marL="1597791" indent="-228255">
              <a:defRPr sz="2400">
                <a:solidFill>
                  <a:schemeClr val="tx1"/>
                </a:solidFill>
                <a:latin typeface="Times"/>
              </a:defRPr>
            </a:lvl4pPr>
            <a:lvl5pPr marL="2054303" indent="-228255">
              <a:defRPr sz="2400">
                <a:solidFill>
                  <a:schemeClr val="tx1"/>
                </a:solidFill>
                <a:latin typeface="Times"/>
              </a:defRPr>
            </a:lvl5pPr>
            <a:lvl6pPr marL="2510814" indent="-228255" eaLnBrk="0" fontAlgn="base" hangingPunct="0">
              <a:spcBef>
                <a:spcPct val="0"/>
              </a:spcBef>
              <a:spcAft>
                <a:spcPct val="0"/>
              </a:spcAft>
              <a:defRPr sz="2400">
                <a:solidFill>
                  <a:schemeClr val="tx1"/>
                </a:solidFill>
                <a:latin typeface="Times"/>
              </a:defRPr>
            </a:lvl6pPr>
            <a:lvl7pPr marL="2967325" indent="-228255" eaLnBrk="0" fontAlgn="base" hangingPunct="0">
              <a:spcBef>
                <a:spcPct val="0"/>
              </a:spcBef>
              <a:spcAft>
                <a:spcPct val="0"/>
              </a:spcAft>
              <a:defRPr sz="2400">
                <a:solidFill>
                  <a:schemeClr val="tx1"/>
                </a:solidFill>
                <a:latin typeface="Times"/>
              </a:defRPr>
            </a:lvl7pPr>
            <a:lvl8pPr marL="3423837" indent="-228255" eaLnBrk="0" fontAlgn="base" hangingPunct="0">
              <a:spcBef>
                <a:spcPct val="0"/>
              </a:spcBef>
              <a:spcAft>
                <a:spcPct val="0"/>
              </a:spcAft>
              <a:defRPr sz="2400">
                <a:solidFill>
                  <a:schemeClr val="tx1"/>
                </a:solidFill>
                <a:latin typeface="Times"/>
              </a:defRPr>
            </a:lvl8pPr>
            <a:lvl9pPr marL="3880349" indent="-228255" eaLnBrk="0" fontAlgn="base" hangingPunct="0">
              <a:spcBef>
                <a:spcPct val="0"/>
              </a:spcBef>
              <a:spcAft>
                <a:spcPct val="0"/>
              </a:spcAft>
              <a:defRPr sz="2400">
                <a:solidFill>
                  <a:schemeClr val="tx1"/>
                </a:solidFill>
                <a:latin typeface="Times"/>
              </a:defRPr>
            </a:lvl9pPr>
          </a:lstStyle>
          <a:p>
            <a:fld id="{E64C8A96-821C-43F3-9BF9-27398327B071}" type="slidenum">
              <a:rPr lang="fi-FI" altLang="fi-FI" sz="1200"/>
              <a:pPr/>
              <a:t>20</a:t>
            </a:fld>
            <a:endParaRPr lang="fi-FI" altLang="fi-FI"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t" hangingPunct="1"/>
            <a:endParaRPr lang="fi-FI" altLang="fi-FI" smtClean="0"/>
          </a:p>
          <a:p>
            <a:endParaRPr lang="fi-FI" altLang="fi-FI" smtClean="0"/>
          </a:p>
        </p:txBody>
      </p:sp>
      <p:sp>
        <p:nvSpPr>
          <p:cNvPr id="6148"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50082" indent="-288493">
              <a:defRPr sz="2400">
                <a:solidFill>
                  <a:schemeClr val="tx1"/>
                </a:solidFill>
                <a:latin typeface="Times"/>
              </a:defRPr>
            </a:lvl2pPr>
            <a:lvl3pPr marL="1153973" indent="-230795">
              <a:defRPr sz="2400">
                <a:solidFill>
                  <a:schemeClr val="tx1"/>
                </a:solidFill>
                <a:latin typeface="Times"/>
              </a:defRPr>
            </a:lvl3pPr>
            <a:lvl4pPr marL="1615562" indent="-230795">
              <a:defRPr sz="2400">
                <a:solidFill>
                  <a:schemeClr val="tx1"/>
                </a:solidFill>
                <a:latin typeface="Times"/>
              </a:defRPr>
            </a:lvl4pPr>
            <a:lvl5pPr marL="2077151" indent="-230795">
              <a:defRPr sz="2400">
                <a:solidFill>
                  <a:schemeClr val="tx1"/>
                </a:solidFill>
                <a:latin typeface="Times"/>
              </a:defRPr>
            </a:lvl5pPr>
            <a:lvl6pPr marL="2538740" indent="-230795" eaLnBrk="0" fontAlgn="base" hangingPunct="0">
              <a:spcBef>
                <a:spcPct val="0"/>
              </a:spcBef>
              <a:spcAft>
                <a:spcPct val="0"/>
              </a:spcAft>
              <a:defRPr sz="2400">
                <a:solidFill>
                  <a:schemeClr val="tx1"/>
                </a:solidFill>
                <a:latin typeface="Times"/>
              </a:defRPr>
            </a:lvl6pPr>
            <a:lvl7pPr marL="3000329" indent="-230795" eaLnBrk="0" fontAlgn="base" hangingPunct="0">
              <a:spcBef>
                <a:spcPct val="0"/>
              </a:spcBef>
              <a:spcAft>
                <a:spcPct val="0"/>
              </a:spcAft>
              <a:defRPr sz="2400">
                <a:solidFill>
                  <a:schemeClr val="tx1"/>
                </a:solidFill>
                <a:latin typeface="Times"/>
              </a:defRPr>
            </a:lvl7pPr>
            <a:lvl8pPr marL="3461918" indent="-230795" eaLnBrk="0" fontAlgn="base" hangingPunct="0">
              <a:spcBef>
                <a:spcPct val="0"/>
              </a:spcBef>
              <a:spcAft>
                <a:spcPct val="0"/>
              </a:spcAft>
              <a:defRPr sz="2400">
                <a:solidFill>
                  <a:schemeClr val="tx1"/>
                </a:solidFill>
                <a:latin typeface="Times"/>
              </a:defRPr>
            </a:lvl8pPr>
            <a:lvl9pPr marL="3923508" indent="-230795" eaLnBrk="0" fontAlgn="base" hangingPunct="0">
              <a:spcBef>
                <a:spcPct val="0"/>
              </a:spcBef>
              <a:spcAft>
                <a:spcPct val="0"/>
              </a:spcAft>
              <a:defRPr sz="2400">
                <a:solidFill>
                  <a:schemeClr val="tx1"/>
                </a:solidFill>
                <a:latin typeface="Times"/>
              </a:defRPr>
            </a:lvl9pPr>
          </a:lstStyle>
          <a:p>
            <a:fld id="{2B7131B9-AB97-4741-BCAA-B3F48AB76329}" type="slidenum">
              <a:rPr lang="en-US" altLang="fi-FI" sz="1200"/>
              <a:pPr/>
              <a:t>29</a:t>
            </a:fld>
            <a:endParaRPr lang="en-US" altLang="fi-FI"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altLang="fi-FI" smtClean="0"/>
              <a:t>TAUSTAA UUDISTUKSELLE:</a:t>
            </a:r>
          </a:p>
          <a:p>
            <a:r>
              <a:rPr lang="fi-FI" altLang="fi-FI" smtClean="0"/>
              <a:t>Tiedeperustaisuus; huoli osaamisen kehittymisestä (kirjoittaminen, lukeminen); lukemisen ja kirjoittamisen strategiset taidot; didaktiset näkökulmat (holistisuus), pois spiraaliperiaatteesta</a:t>
            </a:r>
          </a:p>
          <a:p>
            <a:r>
              <a:rPr lang="fi-FI" altLang="fi-FI" smtClean="0"/>
              <a:t>Sukupuolten välisten erojen tasoittaminen oppimisessa</a:t>
            </a:r>
          </a:p>
          <a:p>
            <a:r>
              <a:rPr lang="fi-FI" altLang="fi-FI" smtClean="0"/>
              <a:t>KIIREETTÖMYYS, KARSIMINEN</a:t>
            </a:r>
          </a:p>
          <a:p>
            <a:r>
              <a:rPr lang="fi-FI" altLang="fi-FI" smtClean="0"/>
              <a:t>Yksi käsin kirjoittamisen tapa: tekstaus</a:t>
            </a:r>
          </a:p>
          <a:p>
            <a:r>
              <a:rPr lang="fi-FI" altLang="fi-FI" smtClean="0"/>
              <a:t>Monilukutaito – eri aineiden opettajat opettavat omien aineidensa tyypilliset tekstikäytänteet</a:t>
            </a:r>
          </a:p>
          <a:p>
            <a:r>
              <a:rPr lang="fi-FI" altLang="fi-FI" smtClean="0"/>
              <a:t>Holistisuus – esim. kielitiedon opettaminen tekstien tulkinnan ja tuottamisen yhteydessä, ei erillistä kielioppia</a:t>
            </a:r>
          </a:p>
          <a:p>
            <a:endParaRPr lang="fi-FI" altLang="fi-FI" smtClean="0"/>
          </a:p>
          <a:p>
            <a:r>
              <a:rPr lang="fi-FI" altLang="fi-FI" smtClean="0"/>
              <a:t>Pitkäkestoisten oppimisprosessien lisääminen; oppimisen jatkumot; aineen sisäinen ja oppiaineiden välinen eheyttäminen, integraatio</a:t>
            </a:r>
          </a:p>
        </p:txBody>
      </p:sp>
      <p:sp>
        <p:nvSpPr>
          <p:cNvPr id="35844"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1832" indent="-285320">
              <a:defRPr sz="2400">
                <a:solidFill>
                  <a:schemeClr val="tx1"/>
                </a:solidFill>
                <a:latin typeface="Times"/>
              </a:defRPr>
            </a:lvl2pPr>
            <a:lvl3pPr marL="1141279" indent="-228255">
              <a:defRPr sz="2400">
                <a:solidFill>
                  <a:schemeClr val="tx1"/>
                </a:solidFill>
                <a:latin typeface="Times"/>
              </a:defRPr>
            </a:lvl3pPr>
            <a:lvl4pPr marL="1597791" indent="-228255">
              <a:defRPr sz="2400">
                <a:solidFill>
                  <a:schemeClr val="tx1"/>
                </a:solidFill>
                <a:latin typeface="Times"/>
              </a:defRPr>
            </a:lvl4pPr>
            <a:lvl5pPr marL="2054303" indent="-228255">
              <a:defRPr sz="2400">
                <a:solidFill>
                  <a:schemeClr val="tx1"/>
                </a:solidFill>
                <a:latin typeface="Times"/>
              </a:defRPr>
            </a:lvl5pPr>
            <a:lvl6pPr marL="2510814" indent="-228255" eaLnBrk="0" fontAlgn="base" hangingPunct="0">
              <a:spcBef>
                <a:spcPct val="0"/>
              </a:spcBef>
              <a:spcAft>
                <a:spcPct val="0"/>
              </a:spcAft>
              <a:defRPr sz="2400">
                <a:solidFill>
                  <a:schemeClr val="tx1"/>
                </a:solidFill>
                <a:latin typeface="Times"/>
              </a:defRPr>
            </a:lvl6pPr>
            <a:lvl7pPr marL="2967325" indent="-228255" eaLnBrk="0" fontAlgn="base" hangingPunct="0">
              <a:spcBef>
                <a:spcPct val="0"/>
              </a:spcBef>
              <a:spcAft>
                <a:spcPct val="0"/>
              </a:spcAft>
              <a:defRPr sz="2400">
                <a:solidFill>
                  <a:schemeClr val="tx1"/>
                </a:solidFill>
                <a:latin typeface="Times"/>
              </a:defRPr>
            </a:lvl7pPr>
            <a:lvl8pPr marL="3423837" indent="-228255" eaLnBrk="0" fontAlgn="base" hangingPunct="0">
              <a:spcBef>
                <a:spcPct val="0"/>
              </a:spcBef>
              <a:spcAft>
                <a:spcPct val="0"/>
              </a:spcAft>
              <a:defRPr sz="2400">
                <a:solidFill>
                  <a:schemeClr val="tx1"/>
                </a:solidFill>
                <a:latin typeface="Times"/>
              </a:defRPr>
            </a:lvl8pPr>
            <a:lvl9pPr marL="3880349" indent="-228255" eaLnBrk="0" fontAlgn="base" hangingPunct="0">
              <a:spcBef>
                <a:spcPct val="0"/>
              </a:spcBef>
              <a:spcAft>
                <a:spcPct val="0"/>
              </a:spcAft>
              <a:defRPr sz="2400">
                <a:solidFill>
                  <a:schemeClr val="tx1"/>
                </a:solidFill>
                <a:latin typeface="Times"/>
              </a:defRPr>
            </a:lvl9pPr>
          </a:lstStyle>
          <a:p>
            <a:fld id="{D08EAF12-22AA-4653-952A-4C0643DD1546}" type="slidenum">
              <a:rPr lang="fi-FI" altLang="fi-FI" sz="1200"/>
              <a:pPr/>
              <a:t>31</a:t>
            </a:fld>
            <a:endParaRPr lang="fi-FI" altLang="fi-FI"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altLang="fi-FI" smtClean="0"/>
          </a:p>
        </p:txBody>
      </p:sp>
      <p:sp>
        <p:nvSpPr>
          <p:cNvPr id="38916"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1832" indent="-285320">
              <a:defRPr sz="2400">
                <a:solidFill>
                  <a:schemeClr val="tx1"/>
                </a:solidFill>
                <a:latin typeface="Times"/>
              </a:defRPr>
            </a:lvl2pPr>
            <a:lvl3pPr marL="1141279" indent="-228255">
              <a:defRPr sz="2400">
                <a:solidFill>
                  <a:schemeClr val="tx1"/>
                </a:solidFill>
                <a:latin typeface="Times"/>
              </a:defRPr>
            </a:lvl3pPr>
            <a:lvl4pPr marL="1597791" indent="-228255">
              <a:defRPr sz="2400">
                <a:solidFill>
                  <a:schemeClr val="tx1"/>
                </a:solidFill>
                <a:latin typeface="Times"/>
              </a:defRPr>
            </a:lvl4pPr>
            <a:lvl5pPr marL="2054303" indent="-228255">
              <a:defRPr sz="2400">
                <a:solidFill>
                  <a:schemeClr val="tx1"/>
                </a:solidFill>
                <a:latin typeface="Times"/>
              </a:defRPr>
            </a:lvl5pPr>
            <a:lvl6pPr marL="2510814" indent="-228255" eaLnBrk="0" fontAlgn="base" hangingPunct="0">
              <a:spcBef>
                <a:spcPct val="0"/>
              </a:spcBef>
              <a:spcAft>
                <a:spcPct val="0"/>
              </a:spcAft>
              <a:defRPr sz="2400">
                <a:solidFill>
                  <a:schemeClr val="tx1"/>
                </a:solidFill>
                <a:latin typeface="Times"/>
              </a:defRPr>
            </a:lvl6pPr>
            <a:lvl7pPr marL="2967325" indent="-228255" eaLnBrk="0" fontAlgn="base" hangingPunct="0">
              <a:spcBef>
                <a:spcPct val="0"/>
              </a:spcBef>
              <a:spcAft>
                <a:spcPct val="0"/>
              </a:spcAft>
              <a:defRPr sz="2400">
                <a:solidFill>
                  <a:schemeClr val="tx1"/>
                </a:solidFill>
                <a:latin typeface="Times"/>
              </a:defRPr>
            </a:lvl7pPr>
            <a:lvl8pPr marL="3423837" indent="-228255" eaLnBrk="0" fontAlgn="base" hangingPunct="0">
              <a:spcBef>
                <a:spcPct val="0"/>
              </a:spcBef>
              <a:spcAft>
                <a:spcPct val="0"/>
              </a:spcAft>
              <a:defRPr sz="2400">
                <a:solidFill>
                  <a:schemeClr val="tx1"/>
                </a:solidFill>
                <a:latin typeface="Times"/>
              </a:defRPr>
            </a:lvl8pPr>
            <a:lvl9pPr marL="3880349" indent="-228255" eaLnBrk="0" fontAlgn="base" hangingPunct="0">
              <a:spcBef>
                <a:spcPct val="0"/>
              </a:spcBef>
              <a:spcAft>
                <a:spcPct val="0"/>
              </a:spcAft>
              <a:defRPr sz="2400">
                <a:solidFill>
                  <a:schemeClr val="tx1"/>
                </a:solidFill>
                <a:latin typeface="Times"/>
              </a:defRPr>
            </a:lvl9pPr>
          </a:lstStyle>
          <a:p>
            <a:fld id="{4E59DED7-104D-49CF-8348-00551E542B2B}" type="slidenum">
              <a:rPr lang="fi-FI" altLang="fi-FI" sz="1200"/>
              <a:pPr/>
              <a:t>32</a:t>
            </a:fld>
            <a:endParaRPr lang="fi-FI" altLang="fi-FI"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9F0889F7-7C3B-BA40-BE46-7E19F6C05879}" type="slidenum">
              <a:rPr lang="fi-FI" smtClean="0">
                <a:solidFill>
                  <a:prstClr val="black"/>
                </a:solidFill>
              </a:rPr>
              <a:pPr>
                <a:defRPr/>
              </a:pPr>
              <a:t>58</a:t>
            </a:fld>
            <a:endParaRPr lang="fi-FI">
              <a:solidFill>
                <a:prstClr val="black"/>
              </a:solidFill>
            </a:endParaRPr>
          </a:p>
        </p:txBody>
      </p:sp>
    </p:spTree>
    <p:extLst>
      <p:ext uri="{BB962C8B-B14F-4D97-AF65-F5344CB8AC3E}">
        <p14:creationId xmlns:p14="http://schemas.microsoft.com/office/powerpoint/2010/main" val="721209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9F0889F7-7C3B-BA40-BE46-7E19F6C05879}" type="slidenum">
              <a:rPr lang="fi-FI" smtClean="0"/>
              <a:pPr>
                <a:defRPr/>
              </a:pPr>
              <a:t>59</a:t>
            </a:fld>
            <a:endParaRPr lang="fi-FI"/>
          </a:p>
        </p:txBody>
      </p:sp>
    </p:spTree>
    <p:extLst>
      <p:ext uri="{BB962C8B-B14F-4D97-AF65-F5344CB8AC3E}">
        <p14:creationId xmlns:p14="http://schemas.microsoft.com/office/powerpoint/2010/main" val="21456293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36"/>
            <a:ext cx="7772400" cy="1470025"/>
          </a:xfrm>
        </p:spPr>
        <p:txBody>
          <a:bodyPr/>
          <a:lstStyle>
            <a:lvl1pPr algn="ctr">
              <a:defRPr/>
            </a:lvl1pPr>
          </a:lstStyle>
          <a:p>
            <a:r>
              <a:rPr lang="fi-FI" smtClean="0"/>
              <a:t>Muokkaa perustyyl. napsautt.</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lvl1pPr>
              <a:defRPr/>
            </a:lvl1pPr>
          </a:lstStyle>
          <a:p>
            <a:pPr>
              <a:defRPr/>
            </a:pPr>
            <a:endParaRPr lang="fi-FI"/>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8A800D-D08D-4107-AF22-21F354E7898E}" type="slidenum">
              <a:rPr lang="fi-FI"/>
              <a:pPr>
                <a:defRPr/>
              </a:pPr>
              <a:t>‹#›</a:t>
            </a:fld>
            <a:endParaRPr lang="fi-FI"/>
          </a:p>
        </p:txBody>
      </p:sp>
    </p:spTree>
    <p:extLst>
      <p:ext uri="{BB962C8B-B14F-4D97-AF65-F5344CB8AC3E}">
        <p14:creationId xmlns:p14="http://schemas.microsoft.com/office/powerpoint/2010/main" val="257164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0"/>
            </a:lvl1pPr>
          </a:lstStyle>
          <a:p>
            <a:r>
              <a:rPr lang="fi-FI" smtClean="0"/>
              <a:t>Muokkaa perustyyl. napsautt.</a:t>
            </a:r>
            <a:endParaRPr lang="en-US" dirty="0"/>
          </a:p>
        </p:txBody>
      </p:sp>
      <p:sp>
        <p:nvSpPr>
          <p:cNvPr id="3" name="Picture Placeholder 2"/>
          <p:cNvSpPr>
            <a:spLocks noGrp="1"/>
          </p:cNvSpPr>
          <p:nvPr>
            <p:ph type="pic" idx="1"/>
          </p:nvPr>
        </p:nvSpPr>
        <p:spPr>
          <a:xfrm>
            <a:off x="1792288" y="1071567"/>
            <a:ext cx="5486400" cy="36560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smtClean="0"/>
              <a:t>Lisää kuva napsauttamalla kuvaketta</a:t>
            </a:r>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1D3F2825-DB91-488E-8E09-2E2D27CA8ACB}" type="slidenum">
              <a:rPr lang="fi-FI"/>
              <a:pPr>
                <a:defRPr/>
              </a:pPr>
              <a:t>‹#›</a:t>
            </a:fld>
            <a:endParaRPr lang="fi-FI"/>
          </a:p>
        </p:txBody>
      </p:sp>
    </p:spTree>
    <p:extLst>
      <p:ext uri="{BB962C8B-B14F-4D97-AF65-F5344CB8AC3E}">
        <p14:creationId xmlns:p14="http://schemas.microsoft.com/office/powerpoint/2010/main" val="1865104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a:xfrm>
            <a:off x="828708" y="609600"/>
            <a:ext cx="7672415" cy="1143000"/>
          </a:xfrm>
        </p:spPr>
        <p:txBody>
          <a:bodyPr/>
          <a:lstStyle/>
          <a:p>
            <a:r>
              <a:rPr lang="fi-FI" smtClean="0"/>
              <a:t>Muokkaa perustyyl. napsautt.</a:t>
            </a:r>
            <a:endParaRPr lang="en-US"/>
          </a:p>
        </p:txBody>
      </p:sp>
      <p:sp>
        <p:nvSpPr>
          <p:cNvPr id="3" name="Vertical Text Placeholder 2"/>
          <p:cNvSpPr>
            <a:spLocks noGrp="1"/>
          </p:cNvSpPr>
          <p:nvPr>
            <p:ph type="body" orient="vert" idx="1"/>
          </p:nvPr>
        </p:nvSpPr>
        <p:spPr>
          <a:xfrm>
            <a:off x="828708" y="1981200"/>
            <a:ext cx="7672415" cy="41148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1669A127-D892-49E5-B7B0-1D0058B14CF0}" type="slidenum">
              <a:rPr lang="fi-FI"/>
              <a:pPr>
                <a:defRPr/>
              </a:pPr>
              <a:t>‹#›</a:t>
            </a:fld>
            <a:endParaRPr lang="fi-FI"/>
          </a:p>
        </p:txBody>
      </p:sp>
    </p:spTree>
    <p:extLst>
      <p:ext uri="{BB962C8B-B14F-4D97-AF65-F5344CB8AC3E}">
        <p14:creationId xmlns:p14="http://schemas.microsoft.com/office/powerpoint/2010/main" val="1189187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785794"/>
            <a:ext cx="1943100" cy="5310206"/>
          </a:xfrm>
        </p:spPr>
        <p:txBody>
          <a:bodyPr vert="eaVert"/>
          <a:lstStyle/>
          <a:p>
            <a:r>
              <a:rPr lang="fi-FI" smtClean="0"/>
              <a:t>Muokkaa perustyyl. napsautt.</a:t>
            </a:r>
            <a:endParaRPr lang="en-US"/>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lvl1pPr>
              <a:defRPr/>
            </a:lvl1pPr>
          </a:lstStyle>
          <a:p>
            <a:pPr>
              <a:defRPr/>
            </a:pPr>
            <a:endParaRPr lang="fi-FI"/>
          </a:p>
        </p:txBody>
      </p:sp>
      <p:sp>
        <p:nvSpPr>
          <p:cNvPr id="5" name="Footer Placeholder 4"/>
          <p:cNvSpPr>
            <a:spLocks noGrp="1"/>
          </p:cNvSpPr>
          <p:nvPr>
            <p:ph type="ftr" sz="quarter" idx="11"/>
          </p:nvPr>
        </p:nvSpPr>
        <p:spPr/>
        <p:txBody>
          <a:bodyPr/>
          <a:lstStyle>
            <a:lvl1pPr>
              <a:defRPr/>
            </a:lvl1pPr>
          </a:lstStyle>
          <a:p>
            <a:pPr>
              <a:defRPr/>
            </a:pPr>
            <a:endParaRPr lang="fi-FI"/>
          </a:p>
          <a:p>
            <a:pPr>
              <a:defRPr/>
            </a:pPr>
            <a:endParaRPr lang="fi-FI"/>
          </a:p>
        </p:txBody>
      </p:sp>
      <p:sp>
        <p:nvSpPr>
          <p:cNvPr id="6" name="Slide Number Placeholder 5"/>
          <p:cNvSpPr>
            <a:spLocks noGrp="1"/>
          </p:cNvSpPr>
          <p:nvPr>
            <p:ph type="sldNum" sz="quarter" idx="12"/>
          </p:nvPr>
        </p:nvSpPr>
        <p:spPr/>
        <p:txBody>
          <a:bodyPr/>
          <a:lstStyle>
            <a:lvl1pPr>
              <a:defRPr/>
            </a:lvl1pPr>
          </a:lstStyle>
          <a:p>
            <a:pPr>
              <a:defRPr/>
            </a:pPr>
            <a:fld id="{6E101A29-AC0F-41A6-9DF5-A262A1D8F7AA}" type="slidenum">
              <a:rPr lang="fi-FI"/>
              <a:pPr>
                <a:defRPr/>
              </a:pPr>
              <a:t>‹#›</a:t>
            </a:fld>
            <a:endParaRPr lang="fi-FI"/>
          </a:p>
        </p:txBody>
      </p:sp>
    </p:spTree>
    <p:extLst>
      <p:ext uri="{BB962C8B-B14F-4D97-AF65-F5344CB8AC3E}">
        <p14:creationId xmlns:p14="http://schemas.microsoft.com/office/powerpoint/2010/main" val="4203682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5786" y="785794"/>
            <a:ext cx="7843838" cy="107157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785786" y="1981200"/>
            <a:ext cx="7858180" cy="4114800"/>
          </a:xfrm>
        </p:spPr>
        <p:txBody>
          <a:bodyPr/>
          <a:lstStyle>
            <a:lvl1pPr>
              <a:buFontTx/>
              <a:buBlip>
                <a:blip r:embed="rId2"/>
              </a:buBlip>
              <a:defRPr/>
            </a:lvl1pPr>
            <a:lvl2pPr marL="1188000">
              <a:buClr>
                <a:schemeClr val="accent6"/>
              </a:buClr>
              <a:buFont typeface="Arial" pitchFamily="34" charset="0"/>
              <a:buChar char="•"/>
              <a:defRPr/>
            </a:lvl2pPr>
            <a:lvl3pPr marL="1728000">
              <a:lnSpc>
                <a:spcPct val="100000"/>
              </a:lnSpc>
              <a:spcBef>
                <a:spcPts val="200"/>
              </a:spcBef>
              <a:buClrTx/>
              <a:buFont typeface="Arial" pitchFamily="34" charset="0"/>
              <a:buChar char="–"/>
              <a:defRPr/>
            </a:lvl3pPr>
            <a:lvl4pPr marL="2160000">
              <a:spcBef>
                <a:spcPts val="100"/>
              </a:spcBef>
              <a:buClrTx/>
              <a:buFont typeface="Arial" pitchFamily="34" charset="0"/>
              <a:buChar char="–"/>
              <a:defRPr/>
            </a:lvl4pPr>
            <a:lvl5pPr marL="2592000">
              <a:spcBef>
                <a:spcPts val="1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10"/>
          <p:cNvSpPr>
            <a:spLocks noGrp="1"/>
          </p:cNvSpPr>
          <p:nvPr>
            <p:ph type="body" sz="quarter" idx="13"/>
          </p:nvPr>
        </p:nvSpPr>
        <p:spPr>
          <a:xfrm>
            <a:off x="4429124" y="214290"/>
            <a:ext cx="4500594" cy="357190"/>
          </a:xfrm>
        </p:spPr>
        <p:txBody>
          <a:bodyPr/>
          <a:lstStyle>
            <a:lvl1pPr algn="r">
              <a:buFontTx/>
              <a:buNone/>
              <a:defRPr sz="1400" baseline="0">
                <a:solidFill>
                  <a:srgbClr val="333333"/>
                </a:solidFill>
              </a:defRPr>
            </a:lvl1pPr>
          </a:lstStyle>
          <a:p>
            <a:pPr lvl="0"/>
            <a:r>
              <a:rPr lang="en-US" dirty="0" smtClean="0"/>
              <a:t>Click to edit Master text styles</a:t>
            </a:r>
          </a:p>
        </p:txBody>
      </p:sp>
      <p:sp>
        <p:nvSpPr>
          <p:cNvPr id="5" name="Rectangle 4"/>
          <p:cNvSpPr>
            <a:spLocks noGrp="1" noChangeArrowheads="1"/>
          </p:cNvSpPr>
          <p:nvPr>
            <p:ph type="dt" sz="half" idx="14"/>
          </p:nvPr>
        </p:nvSpPr>
        <p:spPr>
          <a:ln/>
        </p:spPr>
        <p:txBody>
          <a:bodyPr/>
          <a:lstStyle>
            <a:lvl1pPr>
              <a:defRPr/>
            </a:lvl1pPr>
          </a:lstStyle>
          <a:p>
            <a:pPr>
              <a:defRPr/>
            </a:pPr>
            <a:endParaRPr lang="en-US"/>
          </a:p>
        </p:txBody>
      </p:sp>
      <p:sp>
        <p:nvSpPr>
          <p:cNvPr id="6" name="Rectangle 5"/>
          <p:cNvSpPr>
            <a:spLocks noGrp="1" noChangeArrowheads="1"/>
          </p:cNvSpPr>
          <p:nvPr>
            <p:ph type="ftr" sz="quarter" idx="15"/>
          </p:nvPr>
        </p:nvSpPr>
        <p:spPr>
          <a:ln/>
        </p:spPr>
        <p:txBody>
          <a:bodyPr/>
          <a:lstStyle>
            <a:lvl1pPr>
              <a:defRPr/>
            </a:lvl1pPr>
          </a:lstStyle>
          <a:p>
            <a:pPr>
              <a:defRPr/>
            </a:pPr>
            <a:endParaRPr lang="en-US"/>
          </a:p>
        </p:txBody>
      </p:sp>
      <p:sp>
        <p:nvSpPr>
          <p:cNvPr id="8" name="Rectangle 6"/>
          <p:cNvSpPr>
            <a:spLocks noGrp="1" noChangeArrowheads="1"/>
          </p:cNvSpPr>
          <p:nvPr>
            <p:ph type="sldNum" sz="quarter" idx="16"/>
          </p:nvPr>
        </p:nvSpPr>
        <p:spPr>
          <a:ln/>
        </p:spPr>
        <p:txBody>
          <a:bodyPr/>
          <a:lstStyle>
            <a:lvl1pPr>
              <a:defRPr/>
            </a:lvl1pPr>
          </a:lstStyle>
          <a:p>
            <a:pPr>
              <a:defRPr/>
            </a:pPr>
            <a:fld id="{93414AE5-BF49-4CF0-B6A3-74F273B2244C}" type="slidenum">
              <a:rPr lang="en-US"/>
              <a:pPr>
                <a:defRPr/>
              </a:pPr>
              <a:t>‹#›</a:t>
            </a:fld>
            <a:endParaRPr lang="en-US"/>
          </a:p>
        </p:txBody>
      </p:sp>
    </p:spTree>
    <p:extLst>
      <p:ext uri="{BB962C8B-B14F-4D97-AF65-F5344CB8AC3E}">
        <p14:creationId xmlns:p14="http://schemas.microsoft.com/office/powerpoint/2010/main" val="187299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5786" y="785794"/>
            <a:ext cx="7843838" cy="107157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785786" y="1981200"/>
            <a:ext cx="7858180" cy="4114800"/>
          </a:xfrm>
        </p:spPr>
        <p:txBody>
          <a:bodyPr/>
          <a:lstStyle>
            <a:lvl1pPr>
              <a:buFontTx/>
              <a:buBlip>
                <a:blip r:embed="rId2"/>
              </a:buBlip>
              <a:defRPr/>
            </a:lvl1pPr>
            <a:lvl2pPr marL="1188000">
              <a:buClr>
                <a:schemeClr val="accent6"/>
              </a:buClr>
              <a:buFont typeface="Arial" pitchFamily="34" charset="0"/>
              <a:buChar char="•"/>
              <a:defRPr/>
            </a:lvl2pPr>
            <a:lvl3pPr marL="1728000">
              <a:lnSpc>
                <a:spcPct val="100000"/>
              </a:lnSpc>
              <a:spcBef>
                <a:spcPts val="200"/>
              </a:spcBef>
              <a:buClrTx/>
              <a:buFont typeface="Arial" pitchFamily="34" charset="0"/>
              <a:buChar char="–"/>
              <a:defRPr/>
            </a:lvl3pPr>
            <a:lvl4pPr marL="2160000">
              <a:spcBef>
                <a:spcPts val="100"/>
              </a:spcBef>
              <a:buClrTx/>
              <a:buFont typeface="Arial" pitchFamily="34" charset="0"/>
              <a:buChar char="–"/>
              <a:defRPr/>
            </a:lvl4pPr>
            <a:lvl5pPr marL="2592000">
              <a:spcBef>
                <a:spcPts val="1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10"/>
          <p:cNvSpPr>
            <a:spLocks noGrp="1"/>
          </p:cNvSpPr>
          <p:nvPr>
            <p:ph type="body" sz="quarter" idx="13"/>
          </p:nvPr>
        </p:nvSpPr>
        <p:spPr>
          <a:xfrm>
            <a:off x="4429124" y="214290"/>
            <a:ext cx="4500594" cy="357190"/>
          </a:xfrm>
        </p:spPr>
        <p:txBody>
          <a:bodyPr/>
          <a:lstStyle>
            <a:lvl1pPr algn="r">
              <a:buFontTx/>
              <a:buNone/>
              <a:defRPr sz="1400" baseline="0">
                <a:solidFill>
                  <a:srgbClr val="333333"/>
                </a:solidFill>
              </a:defRPr>
            </a:lvl1pPr>
          </a:lstStyle>
          <a:p>
            <a:pPr lvl="0"/>
            <a:r>
              <a:rPr lang="en-US" dirty="0" smtClean="0"/>
              <a:t>Click to edit Master text styles</a:t>
            </a:r>
          </a:p>
        </p:txBody>
      </p:sp>
      <p:sp>
        <p:nvSpPr>
          <p:cNvPr id="5" name="Rectangle 4"/>
          <p:cNvSpPr>
            <a:spLocks noGrp="1" noChangeArrowheads="1"/>
          </p:cNvSpPr>
          <p:nvPr>
            <p:ph type="dt" sz="half" idx="14"/>
          </p:nvPr>
        </p:nvSpPr>
        <p:spPr>
          <a:ln/>
        </p:spPr>
        <p:txBody>
          <a:bodyPr/>
          <a:lstStyle>
            <a:lvl1pPr>
              <a:defRPr/>
            </a:lvl1pPr>
          </a:lstStyle>
          <a:p>
            <a:pPr>
              <a:defRPr/>
            </a:pPr>
            <a:endParaRPr lang="en-US"/>
          </a:p>
        </p:txBody>
      </p:sp>
      <p:sp>
        <p:nvSpPr>
          <p:cNvPr id="6" name="Rectangle 5"/>
          <p:cNvSpPr>
            <a:spLocks noGrp="1" noChangeArrowheads="1"/>
          </p:cNvSpPr>
          <p:nvPr>
            <p:ph type="ftr" sz="quarter" idx="15"/>
          </p:nvPr>
        </p:nvSpPr>
        <p:spPr>
          <a:ln/>
        </p:spPr>
        <p:txBody>
          <a:bodyPr/>
          <a:lstStyle>
            <a:lvl1pPr>
              <a:defRPr/>
            </a:lvl1pPr>
          </a:lstStyle>
          <a:p>
            <a:pPr>
              <a:defRPr/>
            </a:pPr>
            <a:endParaRPr lang="en-US"/>
          </a:p>
        </p:txBody>
      </p:sp>
      <p:sp>
        <p:nvSpPr>
          <p:cNvPr id="8" name="Rectangle 6"/>
          <p:cNvSpPr>
            <a:spLocks noGrp="1" noChangeArrowheads="1"/>
          </p:cNvSpPr>
          <p:nvPr>
            <p:ph type="sldNum" sz="quarter" idx="16"/>
          </p:nvPr>
        </p:nvSpPr>
        <p:spPr>
          <a:ln/>
        </p:spPr>
        <p:txBody>
          <a:bodyPr/>
          <a:lstStyle>
            <a:lvl1pPr>
              <a:defRPr/>
            </a:lvl1pPr>
          </a:lstStyle>
          <a:p>
            <a:pPr>
              <a:defRPr/>
            </a:pPr>
            <a:fld id="{81A0E71C-A004-4F0B-A4BD-85B11210B82F}" type="slidenum">
              <a:rPr lang="en-US"/>
              <a:pPr>
                <a:defRPr/>
              </a:pPr>
              <a:t>‹#›</a:t>
            </a:fld>
            <a:endParaRPr lang="en-US"/>
          </a:p>
        </p:txBody>
      </p:sp>
    </p:spTree>
    <p:extLst>
      <p:ext uri="{BB962C8B-B14F-4D97-AF65-F5344CB8AC3E}">
        <p14:creationId xmlns:p14="http://schemas.microsoft.com/office/powerpoint/2010/main" val="999347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5786" y="785794"/>
            <a:ext cx="7843838" cy="107157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785786" y="1981200"/>
            <a:ext cx="7858180" cy="4114800"/>
          </a:xfrm>
        </p:spPr>
        <p:txBody>
          <a:bodyPr/>
          <a:lstStyle>
            <a:lvl1pPr>
              <a:buFontTx/>
              <a:buBlip>
                <a:blip r:embed="rId2"/>
              </a:buBlip>
              <a:defRPr/>
            </a:lvl1pPr>
            <a:lvl2pPr marL="1188000">
              <a:buClr>
                <a:schemeClr val="accent6"/>
              </a:buClr>
              <a:buFont typeface="Arial" pitchFamily="34" charset="0"/>
              <a:buChar char="•"/>
              <a:defRPr/>
            </a:lvl2pPr>
            <a:lvl3pPr marL="1728000">
              <a:lnSpc>
                <a:spcPct val="100000"/>
              </a:lnSpc>
              <a:spcBef>
                <a:spcPts val="200"/>
              </a:spcBef>
              <a:buClrTx/>
              <a:buFont typeface="Arial" pitchFamily="34" charset="0"/>
              <a:buChar char="–"/>
              <a:defRPr/>
            </a:lvl3pPr>
            <a:lvl4pPr marL="2160000">
              <a:spcBef>
                <a:spcPts val="100"/>
              </a:spcBef>
              <a:buClrTx/>
              <a:buFont typeface="Arial" pitchFamily="34" charset="0"/>
              <a:buChar char="–"/>
              <a:defRPr/>
            </a:lvl4pPr>
            <a:lvl5pPr marL="2592000">
              <a:spcBef>
                <a:spcPts val="1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10"/>
          <p:cNvSpPr>
            <a:spLocks noGrp="1"/>
          </p:cNvSpPr>
          <p:nvPr>
            <p:ph type="body" sz="quarter" idx="13"/>
          </p:nvPr>
        </p:nvSpPr>
        <p:spPr>
          <a:xfrm>
            <a:off x="4429124" y="214290"/>
            <a:ext cx="4500594" cy="357190"/>
          </a:xfrm>
        </p:spPr>
        <p:txBody>
          <a:bodyPr/>
          <a:lstStyle>
            <a:lvl1pPr algn="r">
              <a:buFontTx/>
              <a:buNone/>
              <a:defRPr sz="1400" baseline="0">
                <a:solidFill>
                  <a:srgbClr val="333333"/>
                </a:solidFill>
              </a:defRPr>
            </a:lvl1pPr>
          </a:lstStyle>
          <a:p>
            <a:pPr lvl="0"/>
            <a:r>
              <a:rPr lang="en-US" dirty="0" smtClean="0"/>
              <a:t>Click to edit Master text styles</a:t>
            </a:r>
          </a:p>
        </p:txBody>
      </p:sp>
      <p:sp>
        <p:nvSpPr>
          <p:cNvPr id="5" name="Rectangle 4"/>
          <p:cNvSpPr>
            <a:spLocks noGrp="1" noChangeArrowheads="1"/>
          </p:cNvSpPr>
          <p:nvPr>
            <p:ph type="dt" sz="half" idx="14"/>
          </p:nvPr>
        </p:nvSpPr>
        <p:spPr>
          <a:ln/>
        </p:spPr>
        <p:txBody>
          <a:bodyPr/>
          <a:lstStyle>
            <a:lvl1pPr>
              <a:defRPr/>
            </a:lvl1pPr>
          </a:lstStyle>
          <a:p>
            <a:pPr>
              <a:defRPr/>
            </a:pPr>
            <a:endParaRPr lang="en-US"/>
          </a:p>
        </p:txBody>
      </p:sp>
      <p:sp>
        <p:nvSpPr>
          <p:cNvPr id="6" name="Rectangle 5"/>
          <p:cNvSpPr>
            <a:spLocks noGrp="1" noChangeArrowheads="1"/>
          </p:cNvSpPr>
          <p:nvPr>
            <p:ph type="ftr" sz="quarter" idx="15"/>
          </p:nvPr>
        </p:nvSpPr>
        <p:spPr>
          <a:ln/>
        </p:spPr>
        <p:txBody>
          <a:bodyPr/>
          <a:lstStyle>
            <a:lvl1pPr>
              <a:defRPr/>
            </a:lvl1pPr>
          </a:lstStyle>
          <a:p>
            <a:pPr>
              <a:defRPr/>
            </a:pPr>
            <a:endParaRPr lang="en-US"/>
          </a:p>
        </p:txBody>
      </p:sp>
      <p:sp>
        <p:nvSpPr>
          <p:cNvPr id="8" name="Rectangle 6"/>
          <p:cNvSpPr>
            <a:spLocks noGrp="1" noChangeArrowheads="1"/>
          </p:cNvSpPr>
          <p:nvPr>
            <p:ph type="sldNum" sz="quarter" idx="16"/>
          </p:nvPr>
        </p:nvSpPr>
        <p:spPr>
          <a:ln/>
        </p:spPr>
        <p:txBody>
          <a:bodyPr/>
          <a:lstStyle>
            <a:lvl1pPr>
              <a:defRPr/>
            </a:lvl1pPr>
          </a:lstStyle>
          <a:p>
            <a:pPr>
              <a:defRPr/>
            </a:pPr>
            <a:fld id="{214F46E6-343E-420E-9A26-3CE25AD015D1}" type="slidenum">
              <a:rPr lang="en-US"/>
              <a:pPr>
                <a:defRPr/>
              </a:pPr>
              <a:t>‹#›</a:t>
            </a:fld>
            <a:endParaRPr lang="en-US"/>
          </a:p>
        </p:txBody>
      </p:sp>
    </p:spTree>
    <p:extLst>
      <p:ext uri="{BB962C8B-B14F-4D97-AF65-F5344CB8AC3E}">
        <p14:creationId xmlns:p14="http://schemas.microsoft.com/office/powerpoint/2010/main" val="2596429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5786" y="785794"/>
            <a:ext cx="7843838" cy="107157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785786" y="1981200"/>
            <a:ext cx="7858180" cy="4114800"/>
          </a:xfrm>
        </p:spPr>
        <p:txBody>
          <a:bodyPr/>
          <a:lstStyle>
            <a:lvl1pPr>
              <a:buFontTx/>
              <a:buBlip>
                <a:blip r:embed="rId2"/>
              </a:buBlip>
              <a:defRPr/>
            </a:lvl1pPr>
            <a:lvl2pPr marL="1188000">
              <a:buClr>
                <a:schemeClr val="accent6"/>
              </a:buClr>
              <a:buFont typeface="Arial" pitchFamily="34" charset="0"/>
              <a:buChar char="•"/>
              <a:defRPr/>
            </a:lvl2pPr>
            <a:lvl3pPr marL="1728000">
              <a:lnSpc>
                <a:spcPct val="100000"/>
              </a:lnSpc>
              <a:spcBef>
                <a:spcPts val="200"/>
              </a:spcBef>
              <a:buClrTx/>
              <a:buFont typeface="Arial" pitchFamily="34" charset="0"/>
              <a:buChar char="–"/>
              <a:defRPr/>
            </a:lvl3pPr>
            <a:lvl4pPr marL="2160000">
              <a:spcBef>
                <a:spcPts val="100"/>
              </a:spcBef>
              <a:buClrTx/>
              <a:buFont typeface="Arial" pitchFamily="34" charset="0"/>
              <a:buChar char="–"/>
              <a:defRPr/>
            </a:lvl4pPr>
            <a:lvl5pPr marL="2592000">
              <a:spcBef>
                <a:spcPts val="1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10"/>
          <p:cNvSpPr>
            <a:spLocks noGrp="1"/>
          </p:cNvSpPr>
          <p:nvPr>
            <p:ph type="body" sz="quarter" idx="13"/>
          </p:nvPr>
        </p:nvSpPr>
        <p:spPr>
          <a:xfrm>
            <a:off x="4429124" y="214290"/>
            <a:ext cx="4500594" cy="357190"/>
          </a:xfrm>
        </p:spPr>
        <p:txBody>
          <a:bodyPr/>
          <a:lstStyle>
            <a:lvl1pPr algn="r">
              <a:buFontTx/>
              <a:buNone/>
              <a:defRPr sz="1400" baseline="0">
                <a:solidFill>
                  <a:srgbClr val="333333"/>
                </a:solidFill>
              </a:defRPr>
            </a:lvl1pPr>
          </a:lstStyle>
          <a:p>
            <a:pPr lvl="0"/>
            <a:r>
              <a:rPr lang="en-US" dirty="0" smtClean="0"/>
              <a:t>Click to edit Master text styles</a:t>
            </a:r>
          </a:p>
        </p:txBody>
      </p:sp>
      <p:sp>
        <p:nvSpPr>
          <p:cNvPr id="5" name="Rectangle 4"/>
          <p:cNvSpPr>
            <a:spLocks noGrp="1" noChangeArrowheads="1"/>
          </p:cNvSpPr>
          <p:nvPr>
            <p:ph type="dt" sz="half" idx="14"/>
          </p:nvPr>
        </p:nvSpPr>
        <p:spPr>
          <a:ln/>
        </p:spPr>
        <p:txBody>
          <a:bodyPr/>
          <a:lstStyle>
            <a:lvl1pPr>
              <a:defRPr/>
            </a:lvl1pPr>
          </a:lstStyle>
          <a:p>
            <a:pPr>
              <a:defRPr/>
            </a:pPr>
            <a:endParaRPr lang="en-US"/>
          </a:p>
        </p:txBody>
      </p:sp>
      <p:sp>
        <p:nvSpPr>
          <p:cNvPr id="6" name="Rectangle 5"/>
          <p:cNvSpPr>
            <a:spLocks noGrp="1" noChangeArrowheads="1"/>
          </p:cNvSpPr>
          <p:nvPr>
            <p:ph type="ftr" sz="quarter" idx="15"/>
          </p:nvPr>
        </p:nvSpPr>
        <p:spPr>
          <a:ln/>
        </p:spPr>
        <p:txBody>
          <a:bodyPr/>
          <a:lstStyle>
            <a:lvl1pPr>
              <a:defRPr/>
            </a:lvl1pPr>
          </a:lstStyle>
          <a:p>
            <a:pPr>
              <a:defRPr/>
            </a:pPr>
            <a:endParaRPr lang="en-US"/>
          </a:p>
        </p:txBody>
      </p:sp>
      <p:sp>
        <p:nvSpPr>
          <p:cNvPr id="8" name="Rectangle 6"/>
          <p:cNvSpPr>
            <a:spLocks noGrp="1" noChangeArrowheads="1"/>
          </p:cNvSpPr>
          <p:nvPr>
            <p:ph type="sldNum" sz="quarter" idx="16"/>
          </p:nvPr>
        </p:nvSpPr>
        <p:spPr>
          <a:ln/>
        </p:spPr>
        <p:txBody>
          <a:bodyPr/>
          <a:lstStyle>
            <a:lvl1pPr>
              <a:defRPr/>
            </a:lvl1pPr>
          </a:lstStyle>
          <a:p>
            <a:pPr>
              <a:defRPr/>
            </a:pPr>
            <a:fld id="{81A0E71C-A004-4F0B-A4BD-85B11210B82F}" type="slidenum">
              <a:rPr lang="en-US"/>
              <a:pPr>
                <a:defRPr/>
              </a:pPr>
              <a:t>‹#›</a:t>
            </a:fld>
            <a:endParaRPr lang="en-US"/>
          </a:p>
        </p:txBody>
      </p:sp>
    </p:spTree>
    <p:extLst>
      <p:ext uri="{BB962C8B-B14F-4D97-AF65-F5344CB8AC3E}">
        <p14:creationId xmlns:p14="http://schemas.microsoft.com/office/powerpoint/2010/main" val="2790796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5786" y="785794"/>
            <a:ext cx="7843838" cy="107157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785786" y="1981200"/>
            <a:ext cx="7858180" cy="4114800"/>
          </a:xfrm>
        </p:spPr>
        <p:txBody>
          <a:bodyPr/>
          <a:lstStyle>
            <a:lvl1pPr>
              <a:buFontTx/>
              <a:buBlip>
                <a:blip r:embed="rId2"/>
              </a:buBlip>
              <a:defRPr/>
            </a:lvl1pPr>
            <a:lvl2pPr marL="1188000">
              <a:buClr>
                <a:schemeClr val="accent6"/>
              </a:buClr>
              <a:buFont typeface="Arial" pitchFamily="34" charset="0"/>
              <a:buChar char="•"/>
              <a:defRPr/>
            </a:lvl2pPr>
            <a:lvl3pPr marL="1728000">
              <a:lnSpc>
                <a:spcPct val="100000"/>
              </a:lnSpc>
              <a:spcBef>
                <a:spcPts val="200"/>
              </a:spcBef>
              <a:buClrTx/>
              <a:buFont typeface="Arial" pitchFamily="34" charset="0"/>
              <a:buChar char="–"/>
              <a:defRPr/>
            </a:lvl3pPr>
            <a:lvl4pPr marL="2160000">
              <a:spcBef>
                <a:spcPts val="100"/>
              </a:spcBef>
              <a:buClrTx/>
              <a:buFont typeface="Arial" pitchFamily="34" charset="0"/>
              <a:buChar char="–"/>
              <a:defRPr/>
            </a:lvl4pPr>
            <a:lvl5pPr marL="2592000">
              <a:spcBef>
                <a:spcPts val="1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10"/>
          <p:cNvSpPr>
            <a:spLocks noGrp="1"/>
          </p:cNvSpPr>
          <p:nvPr>
            <p:ph type="body" sz="quarter" idx="13"/>
          </p:nvPr>
        </p:nvSpPr>
        <p:spPr>
          <a:xfrm>
            <a:off x="4429124" y="214290"/>
            <a:ext cx="4500594" cy="357190"/>
          </a:xfrm>
        </p:spPr>
        <p:txBody>
          <a:bodyPr/>
          <a:lstStyle>
            <a:lvl1pPr algn="r">
              <a:buFontTx/>
              <a:buNone/>
              <a:defRPr sz="1400" baseline="0">
                <a:solidFill>
                  <a:srgbClr val="333333"/>
                </a:solidFill>
              </a:defRPr>
            </a:lvl1pPr>
          </a:lstStyle>
          <a:p>
            <a:pPr lvl="0"/>
            <a:r>
              <a:rPr lang="en-US" dirty="0" smtClean="0"/>
              <a:t>Click to edit Master text styles</a:t>
            </a:r>
          </a:p>
        </p:txBody>
      </p:sp>
      <p:sp>
        <p:nvSpPr>
          <p:cNvPr id="5" name="Rectangle 4"/>
          <p:cNvSpPr>
            <a:spLocks noGrp="1" noChangeArrowheads="1"/>
          </p:cNvSpPr>
          <p:nvPr>
            <p:ph type="dt" sz="half" idx="14"/>
          </p:nvPr>
        </p:nvSpPr>
        <p:spPr>
          <a:ln/>
        </p:spPr>
        <p:txBody>
          <a:bodyPr/>
          <a:lstStyle>
            <a:lvl1pPr>
              <a:defRPr/>
            </a:lvl1pPr>
          </a:lstStyle>
          <a:p>
            <a:pPr>
              <a:defRPr/>
            </a:pPr>
            <a:endParaRPr lang="en-US"/>
          </a:p>
        </p:txBody>
      </p:sp>
      <p:sp>
        <p:nvSpPr>
          <p:cNvPr id="6" name="Rectangle 5"/>
          <p:cNvSpPr>
            <a:spLocks noGrp="1" noChangeArrowheads="1"/>
          </p:cNvSpPr>
          <p:nvPr>
            <p:ph type="ftr" sz="quarter" idx="15"/>
          </p:nvPr>
        </p:nvSpPr>
        <p:spPr>
          <a:ln/>
        </p:spPr>
        <p:txBody>
          <a:bodyPr/>
          <a:lstStyle>
            <a:lvl1pPr>
              <a:defRPr/>
            </a:lvl1pPr>
          </a:lstStyle>
          <a:p>
            <a:pPr>
              <a:defRPr/>
            </a:pPr>
            <a:endParaRPr lang="en-US"/>
          </a:p>
        </p:txBody>
      </p:sp>
      <p:sp>
        <p:nvSpPr>
          <p:cNvPr id="8" name="Rectangle 6"/>
          <p:cNvSpPr>
            <a:spLocks noGrp="1" noChangeArrowheads="1"/>
          </p:cNvSpPr>
          <p:nvPr>
            <p:ph type="sldNum" sz="quarter" idx="16"/>
          </p:nvPr>
        </p:nvSpPr>
        <p:spPr>
          <a:ln/>
        </p:spPr>
        <p:txBody>
          <a:bodyPr/>
          <a:lstStyle>
            <a:lvl1pPr>
              <a:defRPr/>
            </a:lvl1pPr>
          </a:lstStyle>
          <a:p>
            <a:pPr>
              <a:defRPr/>
            </a:pPr>
            <a:fld id="{53A0107B-BAE7-4E95-B8CD-5BC52379775E}" type="slidenum">
              <a:rPr lang="en-US"/>
              <a:pPr>
                <a:defRPr/>
              </a:pPr>
              <a:t>‹#›</a:t>
            </a:fld>
            <a:endParaRPr lang="en-US"/>
          </a:p>
        </p:txBody>
      </p:sp>
    </p:spTree>
    <p:extLst>
      <p:ext uri="{BB962C8B-B14F-4D97-AF65-F5344CB8AC3E}">
        <p14:creationId xmlns:p14="http://schemas.microsoft.com/office/powerpoint/2010/main" val="2298065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785786" y="785794"/>
            <a:ext cx="7843838" cy="1071570"/>
          </a:xfrm>
        </p:spPr>
        <p:txBody>
          <a:bodyPr/>
          <a:lstStyle/>
          <a:p>
            <a:r>
              <a:rPr lang="fi-FI" smtClean="0"/>
              <a:t>Muokkaa perustyyl. napsautt.</a:t>
            </a:r>
            <a:endParaRPr lang="en-US" dirty="0"/>
          </a:p>
        </p:txBody>
      </p:sp>
      <p:sp>
        <p:nvSpPr>
          <p:cNvPr id="3" name="Content Placeholder 2"/>
          <p:cNvSpPr>
            <a:spLocks noGrp="1"/>
          </p:cNvSpPr>
          <p:nvPr>
            <p:ph idx="1"/>
          </p:nvPr>
        </p:nvSpPr>
        <p:spPr>
          <a:xfrm>
            <a:off x="785786" y="1981200"/>
            <a:ext cx="7858180" cy="4114800"/>
          </a:xfrm>
        </p:spPr>
        <p:txBody>
          <a:bodyPr/>
          <a:lstStyle>
            <a:lvl1pPr>
              <a:buFontTx/>
              <a:buBlip>
                <a:blip r:embed="rId2"/>
              </a:buBlip>
              <a:defRPr/>
            </a:lvl1pPr>
            <a:lvl2pPr marL="1188000">
              <a:buClr>
                <a:schemeClr val="accent6"/>
              </a:buClr>
              <a:buFont typeface="Arial" pitchFamily="34" charset="0"/>
              <a:buChar char="•"/>
              <a:defRPr/>
            </a:lvl2pPr>
            <a:lvl3pPr marL="1728000">
              <a:lnSpc>
                <a:spcPct val="100000"/>
              </a:lnSpc>
              <a:spcBef>
                <a:spcPts val="200"/>
              </a:spcBef>
              <a:buClrTx/>
              <a:buFont typeface="Arial" pitchFamily="34" charset="0"/>
              <a:buChar char="–"/>
              <a:defRPr/>
            </a:lvl3pPr>
            <a:lvl4pPr marL="2160000">
              <a:spcBef>
                <a:spcPts val="100"/>
              </a:spcBef>
              <a:buClrTx/>
              <a:buFont typeface="Arial" pitchFamily="34" charset="0"/>
              <a:buChar char="–"/>
              <a:defRPr/>
            </a:lvl4pPr>
            <a:lvl5pPr marL="2592000">
              <a:spcBef>
                <a:spcPts val="100"/>
              </a:spcBef>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Text Placeholder 10"/>
          <p:cNvSpPr>
            <a:spLocks noGrp="1"/>
          </p:cNvSpPr>
          <p:nvPr>
            <p:ph type="body" sz="quarter" idx="13"/>
          </p:nvPr>
        </p:nvSpPr>
        <p:spPr>
          <a:xfrm>
            <a:off x="4429124" y="214290"/>
            <a:ext cx="4500594" cy="357190"/>
          </a:xfrm>
        </p:spPr>
        <p:txBody>
          <a:bodyPr/>
          <a:lstStyle>
            <a:lvl1pPr algn="r">
              <a:buFontTx/>
              <a:buNone/>
              <a:defRPr sz="1400" baseline="0">
                <a:solidFill>
                  <a:srgbClr val="333333"/>
                </a:solidFill>
              </a:defRPr>
            </a:lvl1pPr>
          </a:lstStyle>
          <a:p>
            <a:pPr lvl="0"/>
            <a:r>
              <a:rPr lang="fi-FI" smtClean="0"/>
              <a:t>Muokkaa tekstin perustyylejä napsauttamalla</a:t>
            </a:r>
          </a:p>
        </p:txBody>
      </p:sp>
      <p:sp>
        <p:nvSpPr>
          <p:cNvPr id="5" name="Rectangle 4"/>
          <p:cNvSpPr>
            <a:spLocks noGrp="1" noChangeArrowheads="1"/>
          </p:cNvSpPr>
          <p:nvPr>
            <p:ph type="dt" sz="half" idx="14"/>
          </p:nvPr>
        </p:nvSpPr>
        <p:spPr/>
        <p:txBody>
          <a:bodyPr/>
          <a:lstStyle>
            <a:lvl1pPr>
              <a:defRPr/>
            </a:lvl1pPr>
          </a:lstStyle>
          <a:p>
            <a:pPr>
              <a:defRPr/>
            </a:pPr>
            <a:fld id="{E4490434-E0A1-496A-8022-B45CBC067C25}" type="datetime1">
              <a:rPr lang="fi-FI"/>
              <a:pPr>
                <a:defRPr/>
              </a:pPr>
              <a:t>15.4.2016</a:t>
            </a:fld>
            <a:endParaRPr lang="fi-FI"/>
          </a:p>
        </p:txBody>
      </p:sp>
      <p:sp>
        <p:nvSpPr>
          <p:cNvPr id="6" name="Rectangle 5"/>
          <p:cNvSpPr>
            <a:spLocks noGrp="1" noChangeArrowheads="1"/>
          </p:cNvSpPr>
          <p:nvPr>
            <p:ph type="ftr" sz="quarter" idx="15"/>
          </p:nvPr>
        </p:nvSpPr>
        <p:spPr/>
        <p:txBody>
          <a:bodyPr/>
          <a:lstStyle>
            <a:lvl1pPr>
              <a:defRPr/>
            </a:lvl1pPr>
          </a:lstStyle>
          <a:p>
            <a:pPr>
              <a:defRPr/>
            </a:pPr>
            <a:r>
              <a:rPr lang="fi-FI"/>
              <a:t>IRMELI HALINEN</a:t>
            </a:r>
          </a:p>
        </p:txBody>
      </p:sp>
      <p:sp>
        <p:nvSpPr>
          <p:cNvPr id="8" name="Rectangle 6"/>
          <p:cNvSpPr>
            <a:spLocks noGrp="1" noChangeArrowheads="1"/>
          </p:cNvSpPr>
          <p:nvPr>
            <p:ph type="sldNum" sz="quarter" idx="16"/>
          </p:nvPr>
        </p:nvSpPr>
        <p:spPr/>
        <p:txBody>
          <a:bodyPr/>
          <a:lstStyle>
            <a:lvl1pPr>
              <a:defRPr/>
            </a:lvl1pPr>
          </a:lstStyle>
          <a:p>
            <a:pPr>
              <a:defRPr/>
            </a:pPr>
            <a:fld id="{EC3EB067-5AE1-48CF-9A0C-0FD423B862C2}" type="slidenum">
              <a:rPr lang="fi-FI"/>
              <a:pPr>
                <a:defRPr/>
              </a:pPr>
              <a:t>‹#›</a:t>
            </a:fld>
            <a:endParaRPr lang="fi-FI"/>
          </a:p>
        </p:txBody>
      </p:sp>
    </p:spTree>
    <p:extLst>
      <p:ext uri="{BB962C8B-B14F-4D97-AF65-F5344CB8AC3E}">
        <p14:creationId xmlns:p14="http://schemas.microsoft.com/office/powerpoint/2010/main" val="1895592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Valkoinen kansi">
    <p:bg>
      <p:bgPr>
        <a:solidFill>
          <a:schemeClr val="bg1"/>
        </a:solidFill>
        <a:effectLst/>
      </p:bgPr>
    </p:bg>
    <p:spTree>
      <p:nvGrpSpPr>
        <p:cNvPr id="1" name=""/>
        <p:cNvGrpSpPr/>
        <p:nvPr/>
      </p:nvGrpSpPr>
      <p:grpSpPr>
        <a:xfrm>
          <a:off x="0" y="0"/>
          <a:ext cx="0" cy="0"/>
          <a:chOff x="0" y="0"/>
          <a:chExt cx="0" cy="0"/>
        </a:xfrm>
      </p:grpSpPr>
      <p:sp>
        <p:nvSpPr>
          <p:cNvPr id="9" name="Freeform 8"/>
          <p:cNvSpPr>
            <a:spLocks/>
          </p:cNvSpPr>
          <p:nvPr userDrawn="1"/>
        </p:nvSpPr>
        <p:spPr bwMode="auto">
          <a:xfrm>
            <a:off x="5479144" y="-9497"/>
            <a:ext cx="3680958" cy="6372876"/>
          </a:xfrm>
          <a:custGeom>
            <a:avLst/>
            <a:gdLst>
              <a:gd name="T0" fmla="*/ 2207 w 2207"/>
              <a:gd name="T1" fmla="*/ 3821 h 3821"/>
              <a:gd name="T2" fmla="*/ 0 w 2207"/>
              <a:gd name="T3" fmla="*/ 0 h 3821"/>
              <a:gd name="T4" fmla="*/ 2207 w 2207"/>
              <a:gd name="T5" fmla="*/ 0 h 3821"/>
              <a:gd name="T6" fmla="*/ 2206 w 2207"/>
              <a:gd name="T7" fmla="*/ 3819 h 3821"/>
              <a:gd name="T8" fmla="*/ 2207 w 2207"/>
              <a:gd name="T9" fmla="*/ 3821 h 3821"/>
            </a:gdLst>
            <a:ahLst/>
            <a:cxnLst>
              <a:cxn ang="0">
                <a:pos x="T0" y="T1"/>
              </a:cxn>
              <a:cxn ang="0">
                <a:pos x="T2" y="T3"/>
              </a:cxn>
              <a:cxn ang="0">
                <a:pos x="T4" y="T5"/>
              </a:cxn>
              <a:cxn ang="0">
                <a:pos x="T6" y="T7"/>
              </a:cxn>
              <a:cxn ang="0">
                <a:pos x="T8" y="T9"/>
              </a:cxn>
            </a:cxnLst>
            <a:rect l="0" t="0" r="r" b="b"/>
            <a:pathLst>
              <a:path w="2207" h="3821">
                <a:moveTo>
                  <a:pt x="2207" y="3821"/>
                </a:moveTo>
                <a:lnTo>
                  <a:pt x="0" y="0"/>
                </a:lnTo>
                <a:lnTo>
                  <a:pt x="2207" y="0"/>
                </a:lnTo>
                <a:lnTo>
                  <a:pt x="2206" y="3819"/>
                </a:lnTo>
                <a:lnTo>
                  <a:pt x="2207" y="382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0"/>
          <p:cNvSpPr>
            <a:spLocks/>
          </p:cNvSpPr>
          <p:nvPr userDrawn="1"/>
        </p:nvSpPr>
        <p:spPr bwMode="auto">
          <a:xfrm>
            <a:off x="6335133" y="4162594"/>
            <a:ext cx="2810454" cy="2695406"/>
          </a:xfrm>
          <a:custGeom>
            <a:avLst/>
            <a:gdLst>
              <a:gd name="T0" fmla="*/ 0 w 2736"/>
              <a:gd name="T1" fmla="*/ 2624 h 2624"/>
              <a:gd name="T2" fmla="*/ 1516 w 2736"/>
              <a:gd name="T3" fmla="*/ 0 h 2624"/>
              <a:gd name="T4" fmla="*/ 2736 w 2736"/>
              <a:gd name="T5" fmla="*/ 2112 h 2624"/>
              <a:gd name="T6" fmla="*/ 2736 w 2736"/>
              <a:gd name="T7" fmla="*/ 2624 h 2624"/>
              <a:gd name="T8" fmla="*/ 0 w 2736"/>
              <a:gd name="T9" fmla="*/ 2624 h 2624"/>
            </a:gdLst>
            <a:ahLst/>
            <a:cxnLst>
              <a:cxn ang="0">
                <a:pos x="T0" y="T1"/>
              </a:cxn>
              <a:cxn ang="0">
                <a:pos x="T2" y="T3"/>
              </a:cxn>
              <a:cxn ang="0">
                <a:pos x="T4" y="T5"/>
              </a:cxn>
              <a:cxn ang="0">
                <a:pos x="T6" y="T7"/>
              </a:cxn>
              <a:cxn ang="0">
                <a:pos x="T8" y="T9"/>
              </a:cxn>
            </a:cxnLst>
            <a:rect l="0" t="0" r="r" b="b"/>
            <a:pathLst>
              <a:path w="2736" h="2624">
                <a:moveTo>
                  <a:pt x="0" y="2624"/>
                </a:moveTo>
                <a:lnTo>
                  <a:pt x="1516" y="0"/>
                </a:lnTo>
                <a:lnTo>
                  <a:pt x="2736" y="2112"/>
                </a:lnTo>
                <a:lnTo>
                  <a:pt x="2736" y="2624"/>
                </a:lnTo>
                <a:lnTo>
                  <a:pt x="0" y="262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5" name="Title 1"/>
          <p:cNvSpPr>
            <a:spLocks noGrp="1"/>
          </p:cNvSpPr>
          <p:nvPr userDrawn="1">
            <p:ph type="ctrTitle"/>
          </p:nvPr>
        </p:nvSpPr>
        <p:spPr>
          <a:xfrm>
            <a:off x="505053" y="2945332"/>
            <a:ext cx="8083322" cy="2123266"/>
          </a:xfrm>
          <a:prstGeom prst="rect">
            <a:avLst/>
          </a:prstGeom>
        </p:spPr>
        <p:txBody>
          <a:bodyPr lIns="0" tIns="0" rIns="0" bIns="0" anchor="b">
            <a:noAutofit/>
          </a:bodyPr>
          <a:lstStyle>
            <a:lvl1pPr algn="l">
              <a:lnSpc>
                <a:spcPct val="80000"/>
              </a:lnSpc>
              <a:defRPr sz="6600" b="1" spc="-150">
                <a:solidFill>
                  <a:schemeClr val="tx2"/>
                </a:solidFill>
              </a:defRPr>
            </a:lvl1pPr>
          </a:lstStyle>
          <a:p>
            <a:r>
              <a:rPr lang="fi-FI"/>
              <a:t>Muokkaa perustyyl. napsautt.</a:t>
            </a:r>
            <a:endParaRPr lang="en-US" dirty="0"/>
          </a:p>
        </p:txBody>
      </p:sp>
      <p:sp>
        <p:nvSpPr>
          <p:cNvPr id="6" name="Subtitle 2"/>
          <p:cNvSpPr>
            <a:spLocks noGrp="1"/>
          </p:cNvSpPr>
          <p:nvPr userDrawn="1">
            <p:ph type="subTitle" idx="1"/>
          </p:nvPr>
        </p:nvSpPr>
        <p:spPr>
          <a:xfrm>
            <a:off x="541339" y="5068598"/>
            <a:ext cx="5422394" cy="792000"/>
          </a:xfrm>
          <a:prstGeom prst="rect">
            <a:avLst/>
          </a:prstGeom>
        </p:spPr>
        <p:txBody>
          <a:bodyPr lIns="0" tIns="0" rIns="0" bIns="0" anchor="t">
            <a:normAutofit/>
          </a:bodyPr>
          <a:lstStyle>
            <a:lvl1pPr marL="0" indent="0" algn="l">
              <a:spcBef>
                <a:spcPts val="0"/>
              </a:spcBef>
              <a:buNone/>
              <a:defRPr sz="1800" i="0">
                <a:solidFill>
                  <a:schemeClr val="bg2"/>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075"/>
            <a:ext cx="3519714" cy="1546089"/>
          </a:xfrm>
          <a:prstGeom prst="rect">
            <a:avLst/>
          </a:prstGeom>
        </p:spPr>
      </p:pic>
    </p:spTree>
    <p:extLst>
      <p:ext uri="{BB962C8B-B14F-4D97-AF65-F5344CB8AC3E}">
        <p14:creationId xmlns:p14="http://schemas.microsoft.com/office/powerpoint/2010/main" val="33738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820805" y="785794"/>
            <a:ext cx="7843839" cy="1071570"/>
          </a:xfrm>
        </p:spPr>
        <p:txBody>
          <a:bodyPr/>
          <a:lstStyle/>
          <a:p>
            <a:r>
              <a:rPr lang="fi-FI" smtClean="0"/>
              <a:t>Muokkaa perustyyl. napsautt.</a:t>
            </a:r>
            <a:endParaRPr lang="en-US" dirty="0"/>
          </a:p>
        </p:txBody>
      </p:sp>
      <p:sp>
        <p:nvSpPr>
          <p:cNvPr id="3" name="Content Placeholder 2"/>
          <p:cNvSpPr>
            <a:spLocks noGrp="1"/>
          </p:cNvSpPr>
          <p:nvPr>
            <p:ph idx="1"/>
          </p:nvPr>
        </p:nvSpPr>
        <p:spPr>
          <a:xfrm>
            <a:off x="820801" y="1981200"/>
            <a:ext cx="7858180" cy="4114800"/>
          </a:xfrm>
        </p:spPr>
        <p:txBody>
          <a:bodyPr/>
          <a:lstStyle>
            <a:lvl2pPr marL="630000">
              <a:defRPr/>
            </a:lvl2pPr>
            <a:lvl3pPr marL="1152000">
              <a:lnSpc>
                <a:spcPct val="100000"/>
              </a:lnSpc>
              <a:spcBef>
                <a:spcPts val="200"/>
              </a:spcBef>
              <a:defRPr/>
            </a:lvl3pPr>
            <a:lvl4pPr marL="1584000">
              <a:spcBef>
                <a:spcPts val="100"/>
              </a:spcBef>
              <a:defRPr/>
            </a:lvl4pPr>
            <a:lvl5pPr marL="2016000">
              <a:spcBef>
                <a:spcPts val="100"/>
              </a:spcBef>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839F33FC-F93F-4F18-B2CE-CA65DBB45AAB}" type="slidenum">
              <a:rPr lang="fi-FI"/>
              <a:pPr>
                <a:defRPr/>
              </a:pPr>
              <a:t>‹#›</a:t>
            </a:fld>
            <a:endParaRPr lang="fi-FI"/>
          </a:p>
        </p:txBody>
      </p:sp>
    </p:spTree>
    <p:extLst>
      <p:ext uri="{BB962C8B-B14F-4D97-AF65-F5344CB8AC3E}">
        <p14:creationId xmlns:p14="http://schemas.microsoft.com/office/powerpoint/2010/main" val="549107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isältö">
    <p:spTree>
      <p:nvGrpSpPr>
        <p:cNvPr id="1" name=""/>
        <p:cNvGrpSpPr/>
        <p:nvPr/>
      </p:nvGrpSpPr>
      <p:grpSpPr>
        <a:xfrm>
          <a:off x="0" y="0"/>
          <a:ext cx="0" cy="0"/>
          <a:chOff x="0" y="0"/>
          <a:chExt cx="0" cy="0"/>
        </a:xfrm>
      </p:grpSpPr>
      <p:sp>
        <p:nvSpPr>
          <p:cNvPr id="9" name="Title 1"/>
          <p:cNvSpPr>
            <a:spLocks noGrp="1"/>
          </p:cNvSpPr>
          <p:nvPr>
            <p:ph type="ctrTitle"/>
          </p:nvPr>
        </p:nvSpPr>
        <p:spPr>
          <a:xfrm>
            <a:off x="541338" y="381000"/>
            <a:ext cx="8047037"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a:t>Muokkaa perustyyl. napsautt.</a:t>
            </a:r>
            <a:endParaRPr lang="en-US" dirty="0"/>
          </a:p>
        </p:txBody>
      </p:sp>
      <p:sp>
        <p:nvSpPr>
          <p:cNvPr id="11" name="Content Placeholder 10"/>
          <p:cNvSpPr>
            <a:spLocks noGrp="1"/>
          </p:cNvSpPr>
          <p:nvPr>
            <p:ph sz="quarter" idx="14"/>
          </p:nvPr>
        </p:nvSpPr>
        <p:spPr>
          <a:xfrm>
            <a:off x="541338" y="1685675"/>
            <a:ext cx="8047037" cy="4250891"/>
          </a:xfrm>
          <a:prstGeom prst="rect">
            <a:avLst/>
          </a:prstGeom>
        </p:spPr>
        <p:txBody>
          <a:bodyPr vert="horz" lIns="0" tIns="0" rIns="0" bIns="0"/>
          <a:lstStyle>
            <a:lvl1pPr marL="0" indent="0">
              <a:buNone/>
              <a:defRPr sz="2100" b="1">
                <a:latin typeface="+mj-lt"/>
              </a:defRPr>
            </a:lvl1pPr>
            <a:lvl2pPr marL="296863" indent="-271463">
              <a:buFont typeface="Wingdings" panose="05000000000000000000" pitchFamily="2" charset="2"/>
              <a:buChar char="§"/>
              <a:defRPr sz="2000">
                <a:latin typeface="Georgia"/>
              </a:defRPr>
            </a:lvl2pPr>
            <a:lvl3pPr marL="601663" indent="-296863">
              <a:buFont typeface="Arial" panose="020B0604020202020204" pitchFamily="34" charset="0"/>
              <a:buChar char="‒"/>
              <a:defRPr sz="1600" i="1">
                <a:latin typeface="Georgia"/>
                <a:cs typeface="Georgia"/>
              </a:defRPr>
            </a:lvl3pPr>
            <a:lvl4pPr marL="900113" indent="-298450">
              <a:buFont typeface="Arial" panose="020B0604020202020204" pitchFamily="34" charset="0"/>
              <a:buChar char="‒"/>
              <a:defRPr sz="1400" baseline="0">
                <a:latin typeface="Georgia"/>
              </a:defRPr>
            </a:lvl4pPr>
            <a:lvl5pPr marL="1227138" indent="-320675">
              <a:buFont typeface="Arial" panose="020B0604020202020204" pitchFamily="34" charset="0"/>
              <a:buChar char="‒"/>
              <a:defRPr sz="130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Date Placeholder 7"/>
          <p:cNvSpPr>
            <a:spLocks noGrp="1"/>
          </p:cNvSpPr>
          <p:nvPr>
            <p:ph type="dt" sz="half" idx="15"/>
          </p:nvPr>
        </p:nvSpPr>
        <p:spPr>
          <a:xfrm>
            <a:off x="4940300" y="6298084"/>
            <a:ext cx="3619500" cy="185738"/>
          </a:xfrm>
        </p:spPr>
        <p:txBody>
          <a:bodyPr/>
          <a:lstStyle>
            <a:lvl1pPr>
              <a:defRPr/>
            </a:lvl1pPr>
          </a:lstStyle>
          <a:p>
            <a:pPr>
              <a:defRPr/>
            </a:pPr>
            <a:fld id="{A1777008-5A81-4DE0-9862-C3E6A2D110E7}" type="datetime1">
              <a:rPr lang="fi-FI" smtClean="0">
                <a:solidFill>
                  <a:prstClr val="black">
                    <a:tint val="75000"/>
                  </a:prstClr>
                </a:solidFill>
              </a:rPr>
              <a:pPr>
                <a:defRPr/>
              </a:pPr>
              <a:t>15.4.2016</a:t>
            </a:fld>
            <a:endParaRPr lang="fi-FI">
              <a:solidFill>
                <a:prstClr val="black">
                  <a:tint val="75000"/>
                </a:prstClr>
              </a:solidFill>
            </a:endParaRPr>
          </a:p>
        </p:txBody>
      </p:sp>
      <p:sp>
        <p:nvSpPr>
          <p:cNvPr id="8" name="Slide Number Placeholder 9"/>
          <p:cNvSpPr>
            <a:spLocks noGrp="1"/>
          </p:cNvSpPr>
          <p:nvPr>
            <p:ph type="sldNum" sz="quarter" idx="17"/>
          </p:nvPr>
        </p:nvSpPr>
        <p:spPr>
          <a:xfrm>
            <a:off x="4940300" y="6483822"/>
            <a:ext cx="3619500" cy="161925"/>
          </a:xfrm>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846" y="6048320"/>
            <a:ext cx="1849901" cy="812597"/>
          </a:xfrm>
          <a:prstGeom prst="rect">
            <a:avLst/>
          </a:prstGeom>
        </p:spPr>
      </p:pic>
      <p:cxnSp>
        <p:nvCxnSpPr>
          <p:cNvPr id="10" name="Straight Connector 9"/>
          <p:cNvCxnSpPr/>
          <p:nvPr userDrawn="1"/>
        </p:nvCxnSpPr>
        <p:spPr>
          <a:xfrm>
            <a:off x="539750" y="6048320"/>
            <a:ext cx="804862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7591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isältö - Kaksi palstaa">
    <p:spTree>
      <p:nvGrpSpPr>
        <p:cNvPr id="1" name=""/>
        <p:cNvGrpSpPr/>
        <p:nvPr/>
      </p:nvGrpSpPr>
      <p:grpSpPr>
        <a:xfrm>
          <a:off x="0" y="0"/>
          <a:ext cx="0" cy="0"/>
          <a:chOff x="0" y="0"/>
          <a:chExt cx="0" cy="0"/>
        </a:xfrm>
      </p:grpSpPr>
      <p:sp>
        <p:nvSpPr>
          <p:cNvPr id="10" name="Title 1"/>
          <p:cNvSpPr>
            <a:spLocks noGrp="1"/>
          </p:cNvSpPr>
          <p:nvPr>
            <p:ph type="ctrTitle"/>
          </p:nvPr>
        </p:nvSpPr>
        <p:spPr>
          <a:xfrm>
            <a:off x="540002" y="381000"/>
            <a:ext cx="8048374"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a:t>Muokkaa perustyyl. napsautt.</a:t>
            </a:r>
            <a:endParaRPr lang="en-US" dirty="0"/>
          </a:p>
        </p:txBody>
      </p:sp>
      <p:sp>
        <p:nvSpPr>
          <p:cNvPr id="11"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Wingdings" panose="05000000000000000000" pitchFamily="2" charset="2"/>
              <a:buChar char="§"/>
              <a:defRPr sz="2000">
                <a:latin typeface="Georgia"/>
              </a:defRPr>
            </a:lvl2pPr>
            <a:lvl3pPr marL="460800" indent="-230400">
              <a:buFont typeface="Arial" panose="020B0604020202020204" pitchFamily="34" charset="0"/>
              <a:buChar char="‒"/>
              <a:defRPr sz="1600" i="1">
                <a:latin typeface="Georgia"/>
                <a:cs typeface="Georgia"/>
              </a:defRPr>
            </a:lvl3pPr>
            <a:lvl4pPr marL="792000" indent="-194400">
              <a:buFont typeface="Arial" panose="020B0604020202020204" pitchFamily="34" charset="0"/>
              <a:buChar char="‒"/>
              <a:defRPr sz="1400" baseline="0">
                <a:latin typeface="Georgia"/>
              </a:defRPr>
            </a:lvl4pPr>
            <a:lvl5pPr marL="1087200" indent="-228600">
              <a:buFont typeface="Arial" panose="020B0604020202020204" pitchFamily="34" charset="0"/>
              <a:buChar char="‒"/>
              <a:defRPr sz="130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Content Placeholder 10"/>
          <p:cNvSpPr>
            <a:spLocks noGrp="1"/>
          </p:cNvSpPr>
          <p:nvPr>
            <p:ph sz="quarter" idx="18"/>
          </p:nvPr>
        </p:nvSpPr>
        <p:spPr>
          <a:xfrm>
            <a:off x="4637521" y="1685675"/>
            <a:ext cx="3922279" cy="3831557"/>
          </a:xfrm>
          <a:prstGeom prst="rect">
            <a:avLst/>
          </a:prstGeom>
        </p:spPr>
        <p:txBody>
          <a:bodyPr vert="horz" lIns="0" tIns="0" rIns="0" bIns="0"/>
          <a:lstStyle>
            <a:lvl1pPr marL="0" indent="0">
              <a:buNone/>
              <a:defRPr sz="2100" b="1">
                <a:latin typeface="+mj-lt"/>
              </a:defRPr>
            </a:lvl1pPr>
            <a:lvl2pPr marL="237600" indent="-212400">
              <a:buFont typeface="Wingdings" panose="05000000000000000000" pitchFamily="2" charset="2"/>
              <a:buChar char="§"/>
              <a:defRPr sz="2000">
                <a:latin typeface="Georgia"/>
              </a:defRPr>
            </a:lvl2pPr>
            <a:lvl3pPr marL="460800" indent="-230400">
              <a:buFont typeface="Arial" panose="020B0604020202020204" pitchFamily="34" charset="0"/>
              <a:buChar char="‒"/>
              <a:defRPr sz="1600" i="1">
                <a:latin typeface="Georgia"/>
                <a:cs typeface="Georgia"/>
              </a:defRPr>
            </a:lvl3pPr>
            <a:lvl4pPr marL="792000" indent="-194400">
              <a:buFont typeface="Arial" panose="020B0604020202020204" pitchFamily="34" charset="0"/>
              <a:buChar char="‒"/>
              <a:defRPr sz="1400" baseline="0">
                <a:latin typeface="Georgia"/>
              </a:defRPr>
            </a:lvl4pPr>
            <a:lvl5pPr marL="1087200" indent="-228600">
              <a:buFont typeface="Arial" panose="020B0604020202020204" pitchFamily="34" charset="0"/>
              <a:buChar char="‒"/>
              <a:defRPr sz="130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846" y="6048320"/>
            <a:ext cx="1849901" cy="812597"/>
          </a:xfrm>
          <a:prstGeom prst="rect">
            <a:avLst/>
          </a:prstGeom>
        </p:spPr>
      </p:pic>
      <p:cxnSp>
        <p:nvCxnSpPr>
          <p:cNvPr id="16" name="Straight Connector 15"/>
          <p:cNvCxnSpPr/>
          <p:nvPr userDrawn="1"/>
        </p:nvCxnSpPr>
        <p:spPr>
          <a:xfrm>
            <a:off x="539750" y="6048320"/>
            <a:ext cx="804862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Date Placeholder 7"/>
          <p:cNvSpPr>
            <a:spLocks noGrp="1"/>
          </p:cNvSpPr>
          <p:nvPr>
            <p:ph type="dt" sz="half" idx="15"/>
          </p:nvPr>
        </p:nvSpPr>
        <p:spPr>
          <a:xfrm>
            <a:off x="4940300" y="6298084"/>
            <a:ext cx="3619500" cy="185738"/>
          </a:xfrm>
        </p:spPr>
        <p:txBody>
          <a:bodyPr/>
          <a:lstStyle>
            <a:lvl1pPr>
              <a:defRPr/>
            </a:lvl1pPr>
          </a:lstStyle>
          <a:p>
            <a:pPr>
              <a:defRPr/>
            </a:pPr>
            <a:fld id="{BACC866E-17CE-4BA3-AC10-2F2207232F9F}" type="datetime1">
              <a:rPr lang="fi-FI" smtClean="0"/>
              <a:t>15.4.2016</a:t>
            </a:fld>
            <a:endParaRPr lang="fi-FI"/>
          </a:p>
        </p:txBody>
      </p:sp>
      <p:sp>
        <p:nvSpPr>
          <p:cNvPr id="18" name="Slide Number Placeholder 9"/>
          <p:cNvSpPr>
            <a:spLocks noGrp="1"/>
          </p:cNvSpPr>
          <p:nvPr>
            <p:ph type="sldNum" sz="quarter" idx="17"/>
          </p:nvPr>
        </p:nvSpPr>
        <p:spPr>
          <a:xfrm>
            <a:off x="4940300" y="6483822"/>
            <a:ext cx="3619500" cy="161925"/>
          </a:xfrm>
        </p:spPr>
        <p:txBody>
          <a:bodyPr/>
          <a:lstStyle>
            <a:lvl1pPr>
              <a:defRPr/>
            </a:lvl1pPr>
          </a:lstStyle>
          <a:p>
            <a:pPr>
              <a:defRPr/>
            </a:pPr>
            <a:fld id="{1C07628F-9402-FB47-93B5-FC3C3BFEEBE0}" type="slidenum">
              <a:rPr lang="fi-FI"/>
              <a:pPr>
                <a:defRPr/>
              </a:pPr>
              <a:t>‹#›</a:t>
            </a:fld>
            <a:endParaRPr lang="fi-FI"/>
          </a:p>
        </p:txBody>
      </p:sp>
    </p:spTree>
    <p:extLst>
      <p:ext uri="{BB962C8B-B14F-4D97-AF65-F5344CB8AC3E}">
        <p14:creationId xmlns:p14="http://schemas.microsoft.com/office/powerpoint/2010/main" val="3922673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8708" y="2143117"/>
            <a:ext cx="7672415" cy="962012"/>
          </a:xfrm>
        </p:spPr>
        <p:txBody>
          <a:bodyPr/>
          <a:lstStyle/>
          <a:p>
            <a:r>
              <a:rPr lang="fi-FI" smtClean="0"/>
              <a:t>Muokkaa perustyyl. napsautt.</a:t>
            </a:r>
            <a:endParaRPr lang="en-US" dirty="0"/>
          </a:p>
        </p:txBody>
      </p:sp>
      <p:sp>
        <p:nvSpPr>
          <p:cNvPr id="7" name="Content Placeholder 6"/>
          <p:cNvSpPr>
            <a:spLocks noGrp="1"/>
          </p:cNvSpPr>
          <p:nvPr>
            <p:ph sz="quarter" idx="13"/>
          </p:nvPr>
        </p:nvSpPr>
        <p:spPr>
          <a:xfrm>
            <a:off x="820821" y="3214686"/>
            <a:ext cx="7643813" cy="2786082"/>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Rectangle 4"/>
          <p:cNvSpPr>
            <a:spLocks noGrp="1" noChangeArrowheads="1"/>
          </p:cNvSpPr>
          <p:nvPr>
            <p:ph type="dt" sz="half" idx="14"/>
          </p:nvPr>
        </p:nvSpPr>
        <p:spPr/>
        <p:txBody>
          <a:bodyPr/>
          <a:lstStyle>
            <a:lvl1pPr>
              <a:defRPr/>
            </a:lvl1pPr>
          </a:lstStyle>
          <a:p>
            <a:pPr>
              <a:defRPr/>
            </a:pPr>
            <a:endParaRPr lang="fi-FI"/>
          </a:p>
        </p:txBody>
      </p:sp>
      <p:sp>
        <p:nvSpPr>
          <p:cNvPr id="5" name="Rectangle 5"/>
          <p:cNvSpPr>
            <a:spLocks noGrp="1" noChangeArrowheads="1"/>
          </p:cNvSpPr>
          <p:nvPr>
            <p:ph type="ftr" sz="quarter" idx="15"/>
          </p:nvPr>
        </p:nvSpPr>
        <p:spPr/>
        <p:txBody>
          <a:bodyPr/>
          <a:lstStyle>
            <a:lvl1pPr>
              <a:defRPr/>
            </a:lvl1pPr>
          </a:lstStyle>
          <a:p>
            <a:pPr>
              <a:defRPr/>
            </a:pPr>
            <a:endParaRPr lang="fi-FI"/>
          </a:p>
          <a:p>
            <a:pPr>
              <a:defRPr/>
            </a:pPr>
            <a:endParaRPr lang="fi-FI"/>
          </a:p>
        </p:txBody>
      </p:sp>
      <p:sp>
        <p:nvSpPr>
          <p:cNvPr id="6" name="Rectangle 6"/>
          <p:cNvSpPr>
            <a:spLocks noGrp="1" noChangeArrowheads="1"/>
          </p:cNvSpPr>
          <p:nvPr>
            <p:ph type="sldNum" sz="quarter" idx="16"/>
          </p:nvPr>
        </p:nvSpPr>
        <p:spPr/>
        <p:txBody>
          <a:bodyPr/>
          <a:lstStyle>
            <a:lvl1pPr>
              <a:defRPr/>
            </a:lvl1pPr>
          </a:lstStyle>
          <a:p>
            <a:pPr>
              <a:defRPr/>
            </a:pPr>
            <a:fld id="{CFAE4FCC-8B35-46D2-8BF9-CD9DCAFF0F6D}" type="slidenum">
              <a:rPr lang="fi-FI"/>
              <a:pPr>
                <a:defRPr/>
              </a:pPr>
              <a:t>‹#›</a:t>
            </a:fld>
            <a:endParaRPr lang="fi-FI"/>
          </a:p>
        </p:txBody>
      </p:sp>
    </p:spTree>
    <p:extLst>
      <p:ext uri="{BB962C8B-B14F-4D97-AF65-F5344CB8AC3E}">
        <p14:creationId xmlns:p14="http://schemas.microsoft.com/office/powerpoint/2010/main" val="2482500739"/>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820800" y="4715095"/>
            <a:ext cx="7772400" cy="1054091"/>
          </a:xfrm>
        </p:spPr>
        <p:txBody>
          <a:bodyPr anchor="t"/>
          <a:lstStyle>
            <a:lvl1pPr algn="l">
              <a:defRPr sz="3400" b="0" cap="none" baseline="0"/>
            </a:lvl1pPr>
          </a:lstStyle>
          <a:p>
            <a:r>
              <a:rPr lang="fi-FI" smtClean="0"/>
              <a:t>Muokkaa perustyyl. napsautt.</a:t>
            </a:r>
            <a:endParaRPr lang="en-US" dirty="0"/>
          </a:p>
        </p:txBody>
      </p:sp>
      <p:sp>
        <p:nvSpPr>
          <p:cNvPr id="3" name="Text Placeholder 2"/>
          <p:cNvSpPr>
            <a:spLocks noGrp="1"/>
          </p:cNvSpPr>
          <p:nvPr>
            <p:ph type="body" idx="1"/>
          </p:nvPr>
        </p:nvSpPr>
        <p:spPr>
          <a:xfrm>
            <a:off x="820800" y="2906719"/>
            <a:ext cx="7772400" cy="173673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5812F7DC-96A3-42B4-8826-5C0E82E0F09F}" type="slidenum">
              <a:rPr lang="fi-FI"/>
              <a:pPr>
                <a:defRPr/>
              </a:pPr>
              <a:t>‹#›</a:t>
            </a:fld>
            <a:endParaRPr lang="fi-FI"/>
          </a:p>
        </p:txBody>
      </p:sp>
    </p:spTree>
    <p:extLst>
      <p:ext uri="{BB962C8B-B14F-4D97-AF65-F5344CB8AC3E}">
        <p14:creationId xmlns:p14="http://schemas.microsoft.com/office/powerpoint/2010/main" val="3431905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820800" y="857232"/>
            <a:ext cx="7772400" cy="895368"/>
          </a:xfrm>
        </p:spPr>
        <p:txBody>
          <a:bodyPr/>
          <a:lstStyle/>
          <a:p>
            <a:r>
              <a:rPr lang="fi-FI" smtClean="0"/>
              <a:t>Muokkaa perustyyl. napsautt.</a:t>
            </a:r>
            <a:endParaRPr lang="en-US" dirty="0"/>
          </a:p>
        </p:txBody>
      </p:sp>
      <p:sp>
        <p:nvSpPr>
          <p:cNvPr id="3" name="Content Placeholder 2"/>
          <p:cNvSpPr>
            <a:spLocks noGrp="1"/>
          </p:cNvSpPr>
          <p:nvPr>
            <p:ph sz="half" idx="1"/>
          </p:nvPr>
        </p:nvSpPr>
        <p:spPr>
          <a:xfrm>
            <a:off x="820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4762528"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C2EA9DF8-83F5-47EA-B981-8E32EC7D3577}" type="slidenum">
              <a:rPr lang="fi-FI"/>
              <a:pPr>
                <a:defRPr/>
              </a:pPr>
              <a:t>‹#›</a:t>
            </a:fld>
            <a:endParaRPr lang="fi-FI"/>
          </a:p>
        </p:txBody>
      </p:sp>
    </p:spTree>
    <p:extLst>
      <p:ext uri="{BB962C8B-B14F-4D97-AF65-F5344CB8AC3E}">
        <p14:creationId xmlns:p14="http://schemas.microsoft.com/office/powerpoint/2010/main" val="4292136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20802" y="917580"/>
            <a:ext cx="8001056" cy="725470"/>
          </a:xfrm>
        </p:spPr>
        <p:txBody>
          <a:bodyPr/>
          <a:lstStyle>
            <a:lvl1pPr>
              <a:defRPr/>
            </a:lvl1pPr>
          </a:lstStyle>
          <a:p>
            <a:r>
              <a:rPr lang="fi-FI" smtClean="0"/>
              <a:t>Muokkaa perustyyl. napsautt.</a:t>
            </a:r>
            <a:endParaRPr lang="en-US" dirty="0"/>
          </a:p>
        </p:txBody>
      </p:sp>
      <p:sp>
        <p:nvSpPr>
          <p:cNvPr id="3" name="Text Placeholder 2"/>
          <p:cNvSpPr>
            <a:spLocks noGrp="1"/>
          </p:cNvSpPr>
          <p:nvPr>
            <p:ph type="body" idx="1"/>
          </p:nvPr>
        </p:nvSpPr>
        <p:spPr>
          <a:xfrm>
            <a:off x="820800" y="1860544"/>
            <a:ext cx="4000528" cy="639762"/>
          </a:xfrm>
        </p:spPr>
        <p:txBody>
          <a:bodyPr anchor="b"/>
          <a:lstStyle>
            <a:lvl1pPr marL="0" indent="0">
              <a:buNone/>
              <a:defRPr sz="2200" b="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820800" y="2500334"/>
            <a:ext cx="4000528" cy="36258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4857802" y="1860544"/>
            <a:ext cx="3929091" cy="639762"/>
          </a:xfrm>
        </p:spPr>
        <p:txBody>
          <a:bodyPr anchor="b"/>
          <a:lstStyle>
            <a:lvl1pPr marL="0" indent="0">
              <a:buNone/>
              <a:defRPr sz="2000" b="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4857803" y="2500334"/>
            <a:ext cx="3929089" cy="36258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fi-FI"/>
          </a:p>
        </p:txBody>
      </p:sp>
      <p:sp>
        <p:nvSpPr>
          <p:cNvPr id="8" name="Rectangle 5"/>
          <p:cNvSpPr>
            <a:spLocks noGrp="1" noChangeArrowheads="1"/>
          </p:cNvSpPr>
          <p:nvPr>
            <p:ph type="ftr" sz="quarter" idx="11"/>
          </p:nvPr>
        </p:nvSpPr>
        <p:spPr>
          <a:ln/>
        </p:spPr>
        <p:txBody>
          <a:bodyPr/>
          <a:lstStyle>
            <a:lvl1pPr>
              <a:defRPr/>
            </a:lvl1pPr>
          </a:lstStyle>
          <a:p>
            <a:pPr>
              <a:defRPr/>
            </a:pPr>
            <a:endParaRPr lang="fi-FI"/>
          </a:p>
          <a:p>
            <a:pPr>
              <a:defRPr/>
            </a:pPr>
            <a:endParaRPr lang="fi-FI"/>
          </a:p>
        </p:txBody>
      </p:sp>
      <p:sp>
        <p:nvSpPr>
          <p:cNvPr id="9" name="Rectangle 6"/>
          <p:cNvSpPr>
            <a:spLocks noGrp="1" noChangeArrowheads="1"/>
          </p:cNvSpPr>
          <p:nvPr>
            <p:ph type="sldNum" sz="quarter" idx="12"/>
          </p:nvPr>
        </p:nvSpPr>
        <p:spPr>
          <a:ln/>
        </p:spPr>
        <p:txBody>
          <a:bodyPr/>
          <a:lstStyle>
            <a:lvl1pPr>
              <a:defRPr/>
            </a:lvl1pPr>
          </a:lstStyle>
          <a:p>
            <a:pPr>
              <a:defRPr/>
            </a:pPr>
            <a:fld id="{4B0CDFF3-0119-438E-88DE-4F807E16C267}" type="slidenum">
              <a:rPr lang="fi-FI"/>
              <a:pPr>
                <a:defRPr/>
              </a:pPr>
              <a:t>‹#›</a:t>
            </a:fld>
            <a:endParaRPr lang="fi-FI"/>
          </a:p>
        </p:txBody>
      </p:sp>
    </p:spTree>
    <p:extLst>
      <p:ext uri="{BB962C8B-B14F-4D97-AF65-F5344CB8AC3E}">
        <p14:creationId xmlns:p14="http://schemas.microsoft.com/office/powerpoint/2010/main" val="1909618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a:xfrm>
            <a:off x="820824" y="823914"/>
            <a:ext cx="7672415" cy="890574"/>
          </a:xfrm>
        </p:spPr>
        <p:txBody>
          <a:bodyPr/>
          <a:lstStyle/>
          <a:p>
            <a:r>
              <a:rPr lang="fi-FI" smtClean="0"/>
              <a:t>Muokkaa perustyyl. napsautt.</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fi-FI"/>
          </a:p>
        </p:txBody>
      </p:sp>
      <p:sp>
        <p:nvSpPr>
          <p:cNvPr id="4" name="Rectangle 5"/>
          <p:cNvSpPr>
            <a:spLocks noGrp="1" noChangeArrowheads="1"/>
          </p:cNvSpPr>
          <p:nvPr>
            <p:ph type="ftr" sz="quarter" idx="11"/>
          </p:nvPr>
        </p:nvSpPr>
        <p:spPr>
          <a:ln/>
        </p:spPr>
        <p:txBody>
          <a:bodyPr/>
          <a:lstStyle>
            <a:lvl1pPr>
              <a:defRPr/>
            </a:lvl1pPr>
          </a:lstStyle>
          <a:p>
            <a:pPr>
              <a:defRPr/>
            </a:pPr>
            <a:endParaRPr lang="fi-FI"/>
          </a:p>
          <a:p>
            <a:pPr>
              <a:defRPr/>
            </a:pPr>
            <a:endParaRPr lang="fi-FI"/>
          </a:p>
        </p:txBody>
      </p:sp>
      <p:sp>
        <p:nvSpPr>
          <p:cNvPr id="5" name="Rectangle 6"/>
          <p:cNvSpPr>
            <a:spLocks noGrp="1" noChangeArrowheads="1"/>
          </p:cNvSpPr>
          <p:nvPr>
            <p:ph type="sldNum" sz="quarter" idx="12"/>
          </p:nvPr>
        </p:nvSpPr>
        <p:spPr>
          <a:ln/>
        </p:spPr>
        <p:txBody>
          <a:bodyPr/>
          <a:lstStyle>
            <a:lvl1pPr>
              <a:defRPr/>
            </a:lvl1pPr>
          </a:lstStyle>
          <a:p>
            <a:pPr>
              <a:defRPr/>
            </a:pPr>
            <a:fld id="{E02D7177-4733-43F8-86CB-A1D76EFC23B1}" type="slidenum">
              <a:rPr lang="fi-FI"/>
              <a:pPr>
                <a:defRPr/>
              </a:pPr>
              <a:t>‹#›</a:t>
            </a:fld>
            <a:endParaRPr lang="fi-FI"/>
          </a:p>
        </p:txBody>
      </p:sp>
    </p:spTree>
    <p:extLst>
      <p:ext uri="{BB962C8B-B14F-4D97-AF65-F5344CB8AC3E}">
        <p14:creationId xmlns:p14="http://schemas.microsoft.com/office/powerpoint/2010/main" val="3542523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i-FI"/>
          </a:p>
        </p:txBody>
      </p:sp>
      <p:sp>
        <p:nvSpPr>
          <p:cNvPr id="3" name="Rectangle 5"/>
          <p:cNvSpPr>
            <a:spLocks noGrp="1" noChangeArrowheads="1"/>
          </p:cNvSpPr>
          <p:nvPr>
            <p:ph type="ftr" sz="quarter" idx="11"/>
          </p:nvPr>
        </p:nvSpPr>
        <p:spPr>
          <a:ln/>
        </p:spPr>
        <p:txBody>
          <a:bodyPr/>
          <a:lstStyle>
            <a:lvl1pPr>
              <a:defRPr/>
            </a:lvl1pPr>
          </a:lstStyle>
          <a:p>
            <a:pPr>
              <a:defRPr/>
            </a:pPr>
            <a:endParaRPr lang="fi-FI"/>
          </a:p>
          <a:p>
            <a:pPr>
              <a:defRPr/>
            </a:pPr>
            <a:endParaRPr lang="fi-FI"/>
          </a:p>
        </p:txBody>
      </p:sp>
      <p:sp>
        <p:nvSpPr>
          <p:cNvPr id="4" name="Rectangle 6"/>
          <p:cNvSpPr>
            <a:spLocks noGrp="1" noChangeArrowheads="1"/>
          </p:cNvSpPr>
          <p:nvPr>
            <p:ph type="sldNum" sz="quarter" idx="12"/>
          </p:nvPr>
        </p:nvSpPr>
        <p:spPr>
          <a:ln/>
        </p:spPr>
        <p:txBody>
          <a:bodyPr/>
          <a:lstStyle>
            <a:lvl1pPr>
              <a:defRPr/>
            </a:lvl1pPr>
          </a:lstStyle>
          <a:p>
            <a:pPr>
              <a:defRPr/>
            </a:pPr>
            <a:fld id="{995B976F-4409-4704-ABD0-93EB1CE62F8B}" type="slidenum">
              <a:rPr lang="fi-FI"/>
              <a:pPr>
                <a:defRPr/>
              </a:pPr>
              <a:t>‹#›</a:t>
            </a:fld>
            <a:endParaRPr lang="fi-FI"/>
          </a:p>
        </p:txBody>
      </p:sp>
    </p:spTree>
    <p:extLst>
      <p:ext uri="{BB962C8B-B14F-4D97-AF65-F5344CB8AC3E}">
        <p14:creationId xmlns:p14="http://schemas.microsoft.com/office/powerpoint/2010/main" val="3985608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20809" y="273051"/>
            <a:ext cx="2679727" cy="1441438"/>
          </a:xfrm>
        </p:spPr>
        <p:txBody>
          <a:bodyPr anchor="b"/>
          <a:lstStyle>
            <a:lvl1pPr algn="l">
              <a:defRPr sz="2000" b="0"/>
            </a:lvl1pPr>
          </a:lstStyle>
          <a:p>
            <a:r>
              <a:rPr lang="fi-FI" smtClean="0"/>
              <a:t>Muokkaa perustyyl. napsautt.</a:t>
            </a:r>
            <a:endParaRPr lang="en-US" dirty="0"/>
          </a:p>
        </p:txBody>
      </p:sp>
      <p:sp>
        <p:nvSpPr>
          <p:cNvPr id="3" name="Content Placeholder 2"/>
          <p:cNvSpPr>
            <a:spLocks noGrp="1"/>
          </p:cNvSpPr>
          <p:nvPr>
            <p:ph idx="1"/>
          </p:nvPr>
        </p:nvSpPr>
        <p:spPr>
          <a:xfrm>
            <a:off x="3575057" y="273067"/>
            <a:ext cx="5111751" cy="5853113"/>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820809" y="1785933"/>
            <a:ext cx="2679727" cy="43402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B701D0EC-C3B1-4FB8-894E-E7C70A1E606B}" type="slidenum">
              <a:rPr lang="fi-FI"/>
              <a:pPr>
                <a:defRPr/>
              </a:pPr>
              <a:t>‹#›</a:t>
            </a:fld>
            <a:endParaRPr lang="fi-FI"/>
          </a:p>
        </p:txBody>
      </p:sp>
    </p:spTree>
    <p:extLst>
      <p:ext uri="{BB962C8B-B14F-4D97-AF65-F5344CB8AC3E}">
        <p14:creationId xmlns:p14="http://schemas.microsoft.com/office/powerpoint/2010/main" val="1070262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0764" y="609600"/>
            <a:ext cx="7673975"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smtClean="0"/>
              <a:t>Muokkaa perustyyl. napsautt.</a:t>
            </a:r>
            <a:endParaRPr lang="en-US" altLang="fi-FI" smtClean="0"/>
          </a:p>
        </p:txBody>
      </p:sp>
      <p:sp>
        <p:nvSpPr>
          <p:cNvPr id="1027" name="Rectangle 3"/>
          <p:cNvSpPr>
            <a:spLocks noGrp="1" noChangeArrowheads="1"/>
          </p:cNvSpPr>
          <p:nvPr>
            <p:ph type="body" idx="1"/>
          </p:nvPr>
        </p:nvSpPr>
        <p:spPr bwMode="auto">
          <a:xfrm>
            <a:off x="820764" y="1981200"/>
            <a:ext cx="7673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endParaRPr lang="en-US" altLang="fi-FI"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endParaRPr lang="fi-FI"/>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pPr>
              <a:defRPr/>
            </a:pPr>
            <a:endParaRPr lang="fi-FI"/>
          </a:p>
          <a:p>
            <a:pPr>
              <a:defRPr/>
            </a:pPr>
            <a:endParaRPr lang="fi-FI"/>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a:defRPr/>
            </a:pPr>
            <a:fld id="{504939AF-BBB0-46B0-B054-496833DAFA45}"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5412" r:id="rId1"/>
    <p:sldLayoutId id="2147485403" r:id="rId2"/>
    <p:sldLayoutId id="2147485413" r:id="rId3"/>
    <p:sldLayoutId id="2147485404" r:id="rId4"/>
    <p:sldLayoutId id="2147485405" r:id="rId5"/>
    <p:sldLayoutId id="2147485406" r:id="rId6"/>
    <p:sldLayoutId id="2147485407" r:id="rId7"/>
    <p:sldLayoutId id="2147485408" r:id="rId8"/>
    <p:sldLayoutId id="2147485409" r:id="rId9"/>
    <p:sldLayoutId id="2147485410" r:id="rId10"/>
    <p:sldLayoutId id="2147485411" r:id="rId11"/>
    <p:sldLayoutId id="2147485414" r:id="rId12"/>
    <p:sldLayoutId id="2147485416" r:id="rId13"/>
    <p:sldLayoutId id="2147485417" r:id="rId14"/>
    <p:sldLayoutId id="2147485418" r:id="rId15"/>
    <p:sldLayoutId id="2147485419" r:id="rId16"/>
    <p:sldLayoutId id="2147485420" r:id="rId17"/>
    <p:sldLayoutId id="2147485421" r:id="rId18"/>
    <p:sldLayoutId id="2147485422" r:id="rId19"/>
    <p:sldLayoutId id="2147485423" r:id="rId20"/>
    <p:sldLayoutId id="2147485424" r:id="rId21"/>
  </p:sldLayoutIdLst>
  <p:hf hdr="0" dt="0"/>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Bold" charset="0"/>
        </a:defRPr>
      </a:lvl2pPr>
      <a:lvl3pPr algn="l" rtl="0" eaLnBrk="0" fontAlgn="base" hangingPunct="0">
        <a:spcBef>
          <a:spcPct val="0"/>
        </a:spcBef>
        <a:spcAft>
          <a:spcPct val="0"/>
        </a:spcAft>
        <a:defRPr sz="3000">
          <a:solidFill>
            <a:schemeClr val="tx2"/>
          </a:solidFill>
          <a:latin typeface="Arial Bold" charset="0"/>
        </a:defRPr>
      </a:lvl3pPr>
      <a:lvl4pPr algn="l" rtl="0" eaLnBrk="0" fontAlgn="base" hangingPunct="0">
        <a:spcBef>
          <a:spcPct val="0"/>
        </a:spcBef>
        <a:spcAft>
          <a:spcPct val="0"/>
        </a:spcAft>
        <a:defRPr sz="3000">
          <a:solidFill>
            <a:schemeClr val="tx2"/>
          </a:solidFill>
          <a:latin typeface="Arial Bold" charset="0"/>
        </a:defRPr>
      </a:lvl4pPr>
      <a:lvl5pPr algn="l" rtl="0" eaLnBrk="0" fontAlgn="base" hangingPunct="0">
        <a:spcBef>
          <a:spcPct val="0"/>
        </a:spcBef>
        <a:spcAft>
          <a:spcPct val="0"/>
        </a:spcAft>
        <a:defRPr sz="3000">
          <a:solidFill>
            <a:schemeClr val="tx2"/>
          </a:solidFill>
          <a:latin typeface="Arial Bold" charset="0"/>
        </a:defRPr>
      </a:lvl5pPr>
      <a:lvl6pPr marL="457200" algn="ctr" rtl="0" eaLnBrk="1" fontAlgn="base" hangingPunct="1">
        <a:spcBef>
          <a:spcPct val="0"/>
        </a:spcBef>
        <a:spcAft>
          <a:spcPct val="0"/>
        </a:spcAft>
        <a:defRPr sz="3400">
          <a:solidFill>
            <a:schemeClr val="tx2"/>
          </a:solidFill>
          <a:latin typeface="Arial Bold" charset="0"/>
        </a:defRPr>
      </a:lvl6pPr>
      <a:lvl7pPr marL="914400" algn="ctr" rtl="0" eaLnBrk="1" fontAlgn="base" hangingPunct="1">
        <a:spcBef>
          <a:spcPct val="0"/>
        </a:spcBef>
        <a:spcAft>
          <a:spcPct val="0"/>
        </a:spcAft>
        <a:defRPr sz="3400">
          <a:solidFill>
            <a:schemeClr val="tx2"/>
          </a:solidFill>
          <a:latin typeface="Arial Bold" charset="0"/>
        </a:defRPr>
      </a:lvl7pPr>
      <a:lvl8pPr marL="1371600" algn="ctr" rtl="0" eaLnBrk="1" fontAlgn="base" hangingPunct="1">
        <a:spcBef>
          <a:spcPct val="0"/>
        </a:spcBef>
        <a:spcAft>
          <a:spcPct val="0"/>
        </a:spcAft>
        <a:defRPr sz="3400">
          <a:solidFill>
            <a:schemeClr val="tx2"/>
          </a:solidFill>
          <a:latin typeface="Arial Bold" charset="0"/>
        </a:defRPr>
      </a:lvl8pPr>
      <a:lvl9pPr marL="1828800" algn="ctr" rtl="0" eaLnBrk="1" fontAlgn="base" hangingPunct="1">
        <a:spcBef>
          <a:spcPct val="0"/>
        </a:spcBef>
        <a:spcAft>
          <a:spcPct val="0"/>
        </a:spcAft>
        <a:defRPr sz="3400">
          <a:solidFill>
            <a:schemeClr val="tx2"/>
          </a:solidFill>
          <a:latin typeface="Arial Bold" charset="0"/>
        </a:defRPr>
      </a:lvl9pPr>
    </p:titleStyle>
    <p:bodyStyle>
      <a:lvl1pPr marL="609600" indent="-609600" algn="l" rtl="0" eaLnBrk="0" fontAlgn="base" hangingPunct="0">
        <a:spcBef>
          <a:spcPct val="20000"/>
        </a:spcBef>
        <a:spcAft>
          <a:spcPct val="0"/>
        </a:spcAft>
        <a:defRPr sz="2400">
          <a:solidFill>
            <a:schemeClr val="tx1"/>
          </a:solidFill>
          <a:latin typeface="+mn-lt"/>
          <a:ea typeface="+mn-ea"/>
          <a:cs typeface="+mn-cs"/>
        </a:defRPr>
      </a:lvl1pPr>
      <a:lvl2pPr marL="990600" indent="-533400" algn="l" rtl="0" eaLnBrk="0" fontAlgn="base" hangingPunct="0">
        <a:spcBef>
          <a:spcPct val="20000"/>
        </a:spcBef>
        <a:spcAft>
          <a:spcPct val="0"/>
        </a:spcAft>
        <a:buFont typeface="Times"/>
        <a:buAutoNum type="arabicPeriod"/>
        <a:defRPr sz="2400">
          <a:solidFill>
            <a:schemeClr val="tx1"/>
          </a:solidFill>
          <a:latin typeface="+mn-lt"/>
        </a:defRPr>
      </a:lvl2pPr>
      <a:lvl3pPr marL="1514475" indent="-457200" algn="l" rtl="0" eaLnBrk="0" fontAlgn="base" hangingPunct="0">
        <a:spcBef>
          <a:spcPct val="20000"/>
        </a:spcBef>
        <a:spcAft>
          <a:spcPct val="0"/>
        </a:spcAft>
        <a:buSzPct val="80000"/>
        <a:buBlip>
          <a:blip r:embed="rId24"/>
        </a:buBlip>
        <a:defRPr sz="2000">
          <a:solidFill>
            <a:schemeClr val="tx1"/>
          </a:solidFill>
          <a:latin typeface="+mn-lt"/>
        </a:defRPr>
      </a:lvl3pPr>
      <a:lvl4pPr marL="1752600" indent="-381000" algn="l" rtl="0" eaLnBrk="0" fontAlgn="base" hangingPunct="0">
        <a:spcBef>
          <a:spcPts val="338"/>
        </a:spcBef>
        <a:spcAft>
          <a:spcPct val="0"/>
        </a:spcAft>
        <a:buChar char="–"/>
        <a:defRPr>
          <a:solidFill>
            <a:schemeClr val="tx1"/>
          </a:solidFill>
          <a:latin typeface="+mn-lt"/>
        </a:defRPr>
      </a:lvl4pPr>
      <a:lvl5pPr marL="2209800" indent="-381000" algn="l" rtl="0" eaLnBrk="0" fontAlgn="base" hangingPunct="0">
        <a:spcBef>
          <a:spcPts val="338"/>
        </a:spcBef>
        <a:spcAft>
          <a:spcPct val="0"/>
        </a:spcAft>
        <a:buChar char="–"/>
        <a:defRPr>
          <a:solidFill>
            <a:schemeClr val="tx1"/>
          </a:solidFill>
          <a:latin typeface="+mn-lt"/>
        </a:defRPr>
      </a:lvl5pPr>
      <a:lvl6pPr marL="2667000" indent="-381000" algn="l" rtl="0" eaLnBrk="1" fontAlgn="base" hangingPunct="1">
        <a:spcBef>
          <a:spcPct val="20000"/>
        </a:spcBef>
        <a:spcAft>
          <a:spcPct val="0"/>
        </a:spcAft>
        <a:buChar char="–"/>
        <a:defRPr sz="2000">
          <a:solidFill>
            <a:schemeClr val="tx1"/>
          </a:solidFill>
          <a:latin typeface="+mn-lt"/>
        </a:defRPr>
      </a:lvl6pPr>
      <a:lvl7pPr marL="3124200" indent="-381000" algn="l" rtl="0" eaLnBrk="1" fontAlgn="base" hangingPunct="1">
        <a:spcBef>
          <a:spcPct val="20000"/>
        </a:spcBef>
        <a:spcAft>
          <a:spcPct val="0"/>
        </a:spcAft>
        <a:buChar char="–"/>
        <a:defRPr sz="2000">
          <a:solidFill>
            <a:schemeClr val="tx1"/>
          </a:solidFill>
          <a:latin typeface="+mn-lt"/>
        </a:defRPr>
      </a:lvl7pPr>
      <a:lvl8pPr marL="3581400" indent="-381000" algn="l" rtl="0" eaLnBrk="1" fontAlgn="base" hangingPunct="1">
        <a:spcBef>
          <a:spcPct val="20000"/>
        </a:spcBef>
        <a:spcAft>
          <a:spcPct val="0"/>
        </a:spcAft>
        <a:buChar char="–"/>
        <a:defRPr sz="2000">
          <a:solidFill>
            <a:schemeClr val="tx1"/>
          </a:solidFill>
          <a:latin typeface="+mn-lt"/>
        </a:defRPr>
      </a:lvl8pPr>
      <a:lvl9pPr marL="4038600" indent="-3810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edu.fi/yleissivistava_koulutus/maahanmuuttajien_koulutus/kielen_opetus_ja_oppiminen/suomi_toisena_kielena/ops_2016_tukimateriaalit/kielitaidon_kehittymisen_kuvau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971550" y="2204864"/>
            <a:ext cx="7772400" cy="2808311"/>
          </a:xfrm>
        </p:spPr>
        <p:txBody>
          <a:bodyPr/>
          <a:lstStyle/>
          <a:p>
            <a:r>
              <a:rPr lang="fi-FI" altLang="fi-FI" sz="3200" b="1" dirty="0" smtClean="0"/>
              <a:t>Maahanmuuttajien </a:t>
            </a:r>
            <a:r>
              <a:rPr lang="fi-FI" altLang="fi-FI" sz="3200" b="1" dirty="0" smtClean="0"/>
              <a:t>koulutuksesta – ajankohtaista eri koulutusasteilta ja koulutusmuodoista</a:t>
            </a:r>
            <a:br>
              <a:rPr lang="fi-FI" altLang="fi-FI" sz="3200" b="1" dirty="0" smtClean="0"/>
            </a:br>
            <a:r>
              <a:rPr lang="fi-FI" altLang="fi-FI" sz="3200" b="1" dirty="0"/>
              <a:t/>
            </a:r>
            <a:br>
              <a:rPr lang="fi-FI" altLang="fi-FI" sz="3200" b="1" dirty="0"/>
            </a:br>
            <a:r>
              <a:rPr lang="fi-FI" altLang="fi-FI" sz="3200" b="1" dirty="0" smtClean="0"/>
              <a:t>Pohjois-Suomen S2-opettajat ry.</a:t>
            </a:r>
            <a:br>
              <a:rPr lang="fi-FI" altLang="fi-FI" sz="3200" b="1" dirty="0" smtClean="0"/>
            </a:br>
            <a:r>
              <a:rPr lang="fi-FI" altLang="fi-FI" sz="3200" b="1" dirty="0" smtClean="0"/>
              <a:t>16.4.2016</a:t>
            </a:r>
            <a:r>
              <a:rPr lang="fi-FI" altLang="fi-FI" sz="3200" b="1" dirty="0" smtClean="0"/>
              <a:t/>
            </a:r>
            <a:br>
              <a:rPr lang="fi-FI" altLang="fi-FI" sz="3200" b="1" dirty="0" smtClean="0"/>
            </a:br>
            <a:endParaRPr lang="fi-FI" altLang="fi-FI" sz="2400" dirty="0" smtClean="0"/>
          </a:p>
        </p:txBody>
      </p:sp>
      <p:sp>
        <p:nvSpPr>
          <p:cNvPr id="71683" name="Rectangle 3"/>
          <p:cNvSpPr>
            <a:spLocks noGrp="1" noChangeArrowheads="1"/>
          </p:cNvSpPr>
          <p:nvPr>
            <p:ph type="subTitle" idx="1"/>
          </p:nvPr>
        </p:nvSpPr>
        <p:spPr>
          <a:xfrm>
            <a:off x="1476375" y="5517231"/>
            <a:ext cx="6400800" cy="1248693"/>
          </a:xfrm>
        </p:spPr>
        <p:txBody>
          <a:bodyPr/>
          <a:lstStyle/>
          <a:p>
            <a:pPr eaLnBrk="1" hangingPunct="1"/>
            <a:r>
              <a:rPr lang="fi-FI" altLang="fi-FI" sz="2000" dirty="0" smtClean="0"/>
              <a:t>FT Leena Nissilä</a:t>
            </a:r>
          </a:p>
          <a:p>
            <a:pPr eaLnBrk="1" hangingPunct="1"/>
            <a:r>
              <a:rPr lang="fi-FI" altLang="fi-FI" sz="2000" dirty="0" smtClean="0"/>
              <a:t>Opetusneuvos, yksikön päällikkö</a:t>
            </a:r>
          </a:p>
          <a:p>
            <a:pPr eaLnBrk="1" hangingPunct="1"/>
            <a:r>
              <a:rPr lang="fi-FI" altLang="fi-FI" sz="2000" dirty="0" smtClean="0"/>
              <a:t>Opetushallitus</a:t>
            </a:r>
            <a:r>
              <a:rPr lang="fi-FI" altLang="fi-FI" sz="2000" dirty="0" smtClean="0"/>
              <a:t/>
            </a:r>
            <a:br>
              <a:rPr lang="fi-FI" altLang="fi-FI" sz="2000" dirty="0" smtClean="0"/>
            </a:br>
            <a:endParaRPr lang="fi-FI" altLang="fi-FI" sz="2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85834" y="188640"/>
            <a:ext cx="7672387" cy="1563960"/>
          </a:xfrm>
        </p:spPr>
        <p:txBody>
          <a:bodyPr/>
          <a:lstStyle/>
          <a:p>
            <a:r>
              <a:rPr lang="fi-FI" dirty="0" smtClean="0"/>
              <a:t>Perusopetukseen valmistavan opetuksen uudet opetussuunnitelman perusteet 2015</a:t>
            </a:r>
            <a:endParaRPr lang="fi-FI" dirty="0"/>
          </a:p>
        </p:txBody>
      </p:sp>
      <p:sp>
        <p:nvSpPr>
          <p:cNvPr id="3" name="Sisällön paikkamerkki 2"/>
          <p:cNvSpPr>
            <a:spLocks noGrp="1"/>
          </p:cNvSpPr>
          <p:nvPr>
            <p:ph idx="1"/>
          </p:nvPr>
        </p:nvSpPr>
        <p:spPr>
          <a:xfrm>
            <a:off x="179512" y="1412776"/>
            <a:ext cx="8784976" cy="4683224"/>
          </a:xfrm>
        </p:spPr>
        <p:txBody>
          <a:bodyPr/>
          <a:lstStyle/>
          <a:p>
            <a:r>
              <a:rPr lang="fi-FI" dirty="0" smtClean="0"/>
              <a:t>- </a:t>
            </a:r>
            <a:r>
              <a:rPr lang="fi-FI" dirty="0" smtClean="0"/>
              <a:t>perusteet </a:t>
            </a:r>
            <a:r>
              <a:rPr lang="fi-FI" dirty="0"/>
              <a:t>on muutettu vastaamaan uutta tavoite- ja tuntijakoasetusta sekä esiopetusta koskevaa lainsäädäntöä</a:t>
            </a:r>
          </a:p>
          <a:p>
            <a:r>
              <a:rPr lang="fi-FI" dirty="0" smtClean="0"/>
              <a:t>- muut </a:t>
            </a:r>
            <a:r>
              <a:rPr lang="fi-FI" dirty="0"/>
              <a:t>perusteiden pohjana olevat säädökset on päivitetty ja säädöstiedot on viety perusteiden alaviitteisiin</a:t>
            </a:r>
          </a:p>
          <a:p>
            <a:r>
              <a:rPr lang="fi-FI" dirty="0" smtClean="0"/>
              <a:t>- vuonna </a:t>
            </a:r>
            <a:r>
              <a:rPr lang="fi-FI" dirty="0"/>
              <a:t>2014 annetut oppilashuoltoa koskevat muutokset on sisällytetty samaan normiin</a:t>
            </a:r>
          </a:p>
          <a:p>
            <a:r>
              <a:rPr lang="fi-FI" dirty="0" smtClean="0"/>
              <a:t>- perusteisiin </a:t>
            </a:r>
            <a:r>
              <a:rPr lang="fi-FI" dirty="0"/>
              <a:t>on lisätty määräykset kurinpitokeinoja ja kasvatuskeskustelun käyttöä koskevan suunnitelman laatimisesta</a:t>
            </a:r>
          </a:p>
          <a:p>
            <a:r>
              <a:rPr lang="fi-FI" dirty="0" smtClean="0"/>
              <a:t>- tasa-arvoa </a:t>
            </a:r>
            <a:r>
              <a:rPr lang="fi-FI" dirty="0"/>
              <a:t>ja yhdenvertaisuutta koskevat tekstit on uudistettu vastaamaan uutta </a:t>
            </a:r>
            <a:r>
              <a:rPr lang="fi-FI" dirty="0" smtClean="0"/>
              <a:t>lainsäädäntöä</a:t>
            </a:r>
            <a:endParaRPr lang="fi-FI" dirty="0"/>
          </a:p>
        </p:txBody>
      </p:sp>
    </p:spTree>
    <p:extLst>
      <p:ext uri="{BB962C8B-B14F-4D97-AF65-F5344CB8AC3E}">
        <p14:creationId xmlns:p14="http://schemas.microsoft.com/office/powerpoint/2010/main" val="888593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85834" y="188640"/>
            <a:ext cx="7672387" cy="1563960"/>
          </a:xfrm>
        </p:spPr>
        <p:txBody>
          <a:bodyPr/>
          <a:lstStyle/>
          <a:p>
            <a:r>
              <a:rPr lang="fi-FI" dirty="0" smtClean="0"/>
              <a:t>Perusopetukseen valmistavan opetuksen uudet opetussuunnitelman perusteet 2015</a:t>
            </a:r>
            <a:endParaRPr lang="fi-FI" dirty="0"/>
          </a:p>
        </p:txBody>
      </p:sp>
      <p:sp>
        <p:nvSpPr>
          <p:cNvPr id="3" name="Sisällön paikkamerkki 2"/>
          <p:cNvSpPr>
            <a:spLocks noGrp="1"/>
          </p:cNvSpPr>
          <p:nvPr>
            <p:ph idx="1"/>
          </p:nvPr>
        </p:nvSpPr>
        <p:spPr>
          <a:xfrm>
            <a:off x="179512" y="1412776"/>
            <a:ext cx="8784976" cy="4683224"/>
          </a:xfrm>
        </p:spPr>
        <p:txBody>
          <a:bodyPr/>
          <a:lstStyle/>
          <a:p>
            <a:r>
              <a:rPr lang="fi-FI" dirty="0" smtClean="0"/>
              <a:t>- on </a:t>
            </a:r>
            <a:r>
              <a:rPr lang="fi-FI" dirty="0"/>
              <a:t>huomioitu perusopetuksen opetussuunnitelman perusteisiin sisältyvä laaja-alainen </a:t>
            </a:r>
            <a:r>
              <a:rPr lang="fi-FI" dirty="0" smtClean="0"/>
              <a:t>osaaminen (erit. monilukutaito)</a:t>
            </a:r>
            <a:endParaRPr lang="fi-FI" dirty="0"/>
          </a:p>
          <a:p>
            <a:r>
              <a:rPr lang="fi-FI" dirty="0" smtClean="0"/>
              <a:t>- toimintakulttuurin </a:t>
            </a:r>
            <a:r>
              <a:rPr lang="fi-FI" dirty="0"/>
              <a:t>linjauksia on kuvattu aiempaa enemmän</a:t>
            </a:r>
          </a:p>
          <a:p>
            <a:r>
              <a:rPr lang="fi-FI" dirty="0" smtClean="0"/>
              <a:t>- viittaus </a:t>
            </a:r>
            <a:r>
              <a:rPr lang="fi-FI" dirty="0"/>
              <a:t>kielitaidon tasojen kuvausasteikkoon on poistettu, koska se on poistettu myös perusopetuksen ja lukion perusteista suomi ja ruotsi toisena kielenä -oppimäärien osalta</a:t>
            </a:r>
            <a:r>
              <a:rPr lang="fi-FI" b="1" dirty="0"/>
              <a:t> </a:t>
            </a:r>
            <a:r>
              <a:rPr lang="fi-FI" dirty="0"/>
              <a:t>(päivitetty kuvausasteikko löytyy perusopetuksen opetussuunnitelman perusteiden </a:t>
            </a:r>
            <a:r>
              <a:rPr lang="fi-FI" dirty="0">
                <a:hlinkClick r:id="rId2"/>
              </a:rPr>
              <a:t>suomi toisena kielenä -tukimateriaalista</a:t>
            </a:r>
            <a:r>
              <a:rPr lang="fi-FI" dirty="0"/>
              <a:t> Opetushallituksen </a:t>
            </a:r>
            <a:r>
              <a:rPr lang="fi-FI" dirty="0" err="1"/>
              <a:t>Edu.fi-verkkopalvelusta</a:t>
            </a:r>
            <a:r>
              <a:rPr lang="fi-FI" dirty="0"/>
              <a:t>)</a:t>
            </a:r>
            <a:endParaRPr lang="fi-FI" dirty="0">
              <a:effectLst/>
            </a:endParaRPr>
          </a:p>
        </p:txBody>
      </p:sp>
    </p:spTree>
    <p:extLst>
      <p:ext uri="{BB962C8B-B14F-4D97-AF65-F5344CB8AC3E}">
        <p14:creationId xmlns:p14="http://schemas.microsoft.com/office/powerpoint/2010/main" val="1227628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285852" y="1142984"/>
            <a:ext cx="7307348" cy="71438"/>
          </a:xfrm>
        </p:spPr>
        <p:txBody>
          <a:bodyPr/>
          <a:lstStyle/>
          <a:p>
            <a:r>
              <a:rPr lang="fi-FI" sz="2600" b="1" dirty="0" smtClean="0">
                <a:solidFill>
                  <a:schemeClr val="accent2"/>
                </a:solidFill>
              </a:rPr>
              <a:t>Perusopetuksen </a:t>
            </a:r>
            <a:r>
              <a:rPr lang="fi-FI" sz="2600" b="1" dirty="0" smtClean="0">
                <a:solidFill>
                  <a:schemeClr val="accent2"/>
                </a:solidFill>
              </a:rPr>
              <a:t>oppimäärään sisältyvien opintojen suorittamisesta </a:t>
            </a:r>
            <a:r>
              <a:rPr lang="fi-FI" sz="2600" b="1" dirty="0" smtClean="0">
                <a:solidFill>
                  <a:schemeClr val="accent2"/>
                </a:solidFill>
              </a:rPr>
              <a:t>valmistavan opetuksen aikana</a:t>
            </a:r>
            <a:endParaRPr lang="fi-FI" sz="2600" b="1" dirty="0">
              <a:solidFill>
                <a:schemeClr val="accent2"/>
              </a:solidFill>
            </a:endParaRPr>
          </a:p>
        </p:txBody>
      </p:sp>
      <p:sp>
        <p:nvSpPr>
          <p:cNvPr id="3" name="Sisällön paikkamerkki 2"/>
          <p:cNvSpPr>
            <a:spLocks noGrp="1"/>
          </p:cNvSpPr>
          <p:nvPr>
            <p:ph idx="1"/>
          </p:nvPr>
        </p:nvSpPr>
        <p:spPr>
          <a:xfrm>
            <a:off x="820800" y="1857364"/>
            <a:ext cx="7858180" cy="4238636"/>
          </a:xfrm>
        </p:spPr>
        <p:txBody>
          <a:bodyPr/>
          <a:lstStyle/>
          <a:p>
            <a:pPr>
              <a:buFont typeface="Wingdings" pitchFamily="2" charset="2"/>
              <a:buChar char="v"/>
            </a:pPr>
            <a:r>
              <a:rPr lang="fi-FI" sz="2200" dirty="0" smtClean="0">
                <a:solidFill>
                  <a:srgbClr val="002060"/>
                </a:solidFill>
              </a:rPr>
              <a:t>omaan opinto-ohjelmaan </a:t>
            </a:r>
            <a:r>
              <a:rPr lang="fi-FI" sz="2200" b="1" dirty="0" smtClean="0">
                <a:solidFill>
                  <a:srgbClr val="002060"/>
                </a:solidFill>
              </a:rPr>
              <a:t>voi kuulua perusopetuksen oppimäärän </a:t>
            </a:r>
            <a:r>
              <a:rPr lang="fi-FI" sz="2200" dirty="0" smtClean="0">
                <a:solidFill>
                  <a:srgbClr val="002060"/>
                </a:solidFill>
              </a:rPr>
              <a:t>mukaisia </a:t>
            </a:r>
            <a:r>
              <a:rPr lang="fi-FI" sz="2200" b="1" dirty="0" smtClean="0">
                <a:solidFill>
                  <a:srgbClr val="002060"/>
                </a:solidFill>
              </a:rPr>
              <a:t>eri oppiaineiden opintoja</a:t>
            </a:r>
          </a:p>
          <a:p>
            <a:pPr>
              <a:buFont typeface="Wingdings" pitchFamily="2" charset="2"/>
              <a:buChar char="v"/>
            </a:pPr>
            <a:r>
              <a:rPr lang="fi-FI" sz="2200" dirty="0" smtClean="0">
                <a:solidFill>
                  <a:srgbClr val="002060"/>
                </a:solidFill>
              </a:rPr>
              <a:t>oppilas voi saada </a:t>
            </a:r>
            <a:r>
              <a:rPr lang="fi-FI" sz="2200" b="1" dirty="0" smtClean="0">
                <a:solidFill>
                  <a:srgbClr val="002060"/>
                </a:solidFill>
              </a:rPr>
              <a:t>todistuksen </a:t>
            </a:r>
            <a:r>
              <a:rPr lang="fi-FI" sz="2200" dirty="0" smtClean="0">
                <a:solidFill>
                  <a:srgbClr val="002060"/>
                </a:solidFill>
              </a:rPr>
              <a:t>opintojen hyväksytystä suorittamisesta osallistumalla PoL 38 § tarkoitettuun </a:t>
            </a:r>
            <a:r>
              <a:rPr lang="fi-FI" sz="2200" b="1" dirty="0" smtClean="0">
                <a:solidFill>
                  <a:srgbClr val="002060"/>
                </a:solidFill>
              </a:rPr>
              <a:t>erityiseen tutkintoon</a:t>
            </a:r>
            <a:r>
              <a:rPr lang="fi-FI" sz="2200" dirty="0" smtClean="0">
                <a:solidFill>
                  <a:srgbClr val="002060"/>
                </a:solidFill>
              </a:rPr>
              <a:t>      selvitetään, vastaavatko oppilaan tiedot ja taidot perusopetuksen oppimäärän mukaista osaamista ko. oppiaineessa </a:t>
            </a:r>
          </a:p>
          <a:p>
            <a:pPr>
              <a:buFont typeface="Wingdings" pitchFamily="2" charset="2"/>
              <a:buChar char="v"/>
            </a:pPr>
            <a:r>
              <a:rPr lang="fi-FI" sz="2200" dirty="0" smtClean="0">
                <a:solidFill>
                  <a:srgbClr val="002060"/>
                </a:solidFill>
              </a:rPr>
              <a:t>Erityisessä tutkinnossa oppiaineen koko oppimäärä tai osia</a:t>
            </a:r>
          </a:p>
          <a:p>
            <a:pPr>
              <a:buFont typeface="Wingdings" pitchFamily="2" charset="2"/>
              <a:buChar char="v"/>
            </a:pPr>
            <a:r>
              <a:rPr lang="fi-FI" sz="2200" b="1" dirty="0" smtClean="0">
                <a:solidFill>
                  <a:srgbClr val="002060"/>
                </a:solidFill>
              </a:rPr>
              <a:t>arvioidaan </a:t>
            </a:r>
            <a:r>
              <a:rPr lang="fi-FI" sz="2200" dirty="0" smtClean="0">
                <a:solidFill>
                  <a:srgbClr val="002060"/>
                </a:solidFill>
              </a:rPr>
              <a:t>suhteessa vuoden 2004 perusopetuksen opetussuunnitelman perusteiden ja paikallisen opetussuunnitelman tavoitteisiin</a:t>
            </a:r>
          </a:p>
          <a:p>
            <a:endParaRPr lang="fi-FI" sz="2000" dirty="0" smtClean="0"/>
          </a:p>
        </p:txBody>
      </p:sp>
      <p:sp>
        <p:nvSpPr>
          <p:cNvPr id="5" name="Nuoli oikealle 4"/>
          <p:cNvSpPr/>
          <p:nvPr/>
        </p:nvSpPr>
        <p:spPr bwMode="auto">
          <a:xfrm>
            <a:off x="4286248" y="3286124"/>
            <a:ext cx="285752" cy="285752"/>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smtClean="0">
              <a:ln>
                <a:noFill/>
              </a:ln>
              <a:solidFill>
                <a:schemeClr val="tx1"/>
              </a:solidFill>
              <a:effectLst/>
              <a:latin typeface="Times"/>
            </a:endParaRPr>
          </a:p>
        </p:txBody>
      </p:sp>
    </p:spTree>
    <p:extLst>
      <p:ext uri="{BB962C8B-B14F-4D97-AF65-F5344CB8AC3E}">
        <p14:creationId xmlns:p14="http://schemas.microsoft.com/office/powerpoint/2010/main" val="3990134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300162" y="785794"/>
            <a:ext cx="7843838" cy="214314"/>
          </a:xfrm>
        </p:spPr>
        <p:txBody>
          <a:bodyPr/>
          <a:lstStyle/>
          <a:p>
            <a:r>
              <a:rPr lang="fi-FI" sz="2600" b="1" dirty="0" smtClean="0">
                <a:solidFill>
                  <a:schemeClr val="accent2"/>
                </a:solidFill>
              </a:rPr>
              <a:t>Kielenkäyttötarpeita valmistavassa opetuksessa</a:t>
            </a:r>
            <a:endParaRPr lang="fi-FI" sz="2600" b="1" dirty="0">
              <a:solidFill>
                <a:schemeClr val="accent2"/>
              </a:solidFill>
            </a:endParaRPr>
          </a:p>
        </p:txBody>
      </p:sp>
      <p:sp>
        <p:nvSpPr>
          <p:cNvPr id="3" name="Sisällön paikkamerkki 2"/>
          <p:cNvSpPr>
            <a:spLocks noGrp="1"/>
          </p:cNvSpPr>
          <p:nvPr>
            <p:ph idx="1"/>
          </p:nvPr>
        </p:nvSpPr>
        <p:spPr>
          <a:xfrm>
            <a:off x="571472" y="1428736"/>
            <a:ext cx="8107508" cy="5000660"/>
          </a:xfrm>
        </p:spPr>
        <p:txBody>
          <a:bodyPr/>
          <a:lstStyle/>
          <a:p>
            <a:pPr>
              <a:buFont typeface="Wingdings" pitchFamily="2" charset="2"/>
              <a:buChar char="v"/>
            </a:pPr>
            <a:r>
              <a:rPr lang="fi-FI" sz="2000" dirty="0" smtClean="0"/>
              <a:t>minä, koti, perhe, asuminen, ruoka, vaatteet</a:t>
            </a:r>
          </a:p>
          <a:p>
            <a:pPr>
              <a:buFont typeface="Wingdings" pitchFamily="2" charset="2"/>
              <a:buChar char="v"/>
            </a:pPr>
            <a:r>
              <a:rPr lang="fi-FI" sz="2000" dirty="0" smtClean="0"/>
              <a:t>tervehtiminen, kiittäminen, pyytäminen</a:t>
            </a:r>
          </a:p>
          <a:p>
            <a:pPr>
              <a:buFont typeface="Wingdings" pitchFamily="2" charset="2"/>
              <a:buChar char="v"/>
            </a:pPr>
            <a:r>
              <a:rPr lang="fi-FI" sz="2000" dirty="0" smtClean="0"/>
              <a:t>aakkoset ja lukusanat</a:t>
            </a:r>
          </a:p>
          <a:p>
            <a:pPr>
              <a:buFont typeface="Wingdings" pitchFamily="2" charset="2"/>
              <a:buChar char="v"/>
            </a:pPr>
            <a:r>
              <a:rPr lang="fi-FI" sz="2000" dirty="0" smtClean="0"/>
              <a:t>liikkuminen ja asiointi </a:t>
            </a:r>
          </a:p>
          <a:p>
            <a:pPr>
              <a:buFont typeface="Wingdings" pitchFamily="2" charset="2"/>
              <a:buChar char="v"/>
            </a:pPr>
            <a:r>
              <a:rPr lang="fi-FI" sz="2000" dirty="0" smtClean="0"/>
              <a:t>kulkuvälineet, kauppa, puhelin</a:t>
            </a:r>
          </a:p>
          <a:p>
            <a:pPr>
              <a:buFont typeface="Wingdings" pitchFamily="2" charset="2"/>
              <a:buChar char="v"/>
            </a:pPr>
            <a:r>
              <a:rPr lang="fi-FI" sz="2000" dirty="0" smtClean="0"/>
              <a:t>määrä, hinta ja aika</a:t>
            </a:r>
          </a:p>
          <a:p>
            <a:pPr>
              <a:buFont typeface="Wingdings" pitchFamily="2" charset="2"/>
              <a:buChar char="v"/>
            </a:pPr>
            <a:r>
              <a:rPr lang="fi-FI" sz="2000" dirty="0" smtClean="0"/>
              <a:t>viikonpäivät, kuukaudet, kello</a:t>
            </a:r>
          </a:p>
          <a:p>
            <a:pPr>
              <a:buFont typeface="Wingdings" pitchFamily="2" charset="2"/>
              <a:buChar char="v"/>
            </a:pPr>
            <a:r>
              <a:rPr lang="fi-FI" sz="2000" dirty="0" smtClean="0"/>
              <a:t>värit ja perusadjektiivit </a:t>
            </a:r>
          </a:p>
          <a:p>
            <a:pPr>
              <a:buFont typeface="Wingdings" pitchFamily="2" charset="2"/>
              <a:buChar char="v"/>
            </a:pPr>
            <a:r>
              <a:rPr lang="fi-FI" sz="2000" dirty="0" smtClean="0"/>
              <a:t>ruumiinosat ja sairaudet</a:t>
            </a:r>
          </a:p>
          <a:p>
            <a:pPr>
              <a:buFont typeface="Wingdings" pitchFamily="2" charset="2"/>
              <a:buChar char="v"/>
            </a:pPr>
            <a:r>
              <a:rPr lang="fi-FI" sz="2000" dirty="0" smtClean="0"/>
              <a:t>alustavasti suomalaista kulttuuria, esimerkiksi juhlapyhiä ja tapoja sekä suomalaisille tärkeää luontoa ja ympäristöä</a:t>
            </a:r>
          </a:p>
        </p:txBody>
      </p:sp>
    </p:spTree>
    <p:extLst>
      <p:ext uri="{BB962C8B-B14F-4D97-AF65-F5344CB8AC3E}">
        <p14:creationId xmlns:p14="http://schemas.microsoft.com/office/powerpoint/2010/main" val="1941254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300162" y="785794"/>
            <a:ext cx="7843838" cy="214314"/>
          </a:xfrm>
        </p:spPr>
        <p:txBody>
          <a:bodyPr/>
          <a:lstStyle/>
          <a:p>
            <a:r>
              <a:rPr lang="fi-FI" sz="2600" b="1" dirty="0" smtClean="0">
                <a:solidFill>
                  <a:schemeClr val="accent2"/>
                </a:solidFill>
              </a:rPr>
              <a:t>Kuullun ymmärtäminen ja puhuminen</a:t>
            </a:r>
            <a:endParaRPr lang="fi-FI" sz="2600" b="1" dirty="0">
              <a:solidFill>
                <a:schemeClr val="accent2"/>
              </a:solidFill>
            </a:endParaRPr>
          </a:p>
        </p:txBody>
      </p:sp>
      <p:sp>
        <p:nvSpPr>
          <p:cNvPr id="3" name="Sisällön paikkamerkki 2"/>
          <p:cNvSpPr>
            <a:spLocks noGrp="1"/>
          </p:cNvSpPr>
          <p:nvPr>
            <p:ph idx="1"/>
          </p:nvPr>
        </p:nvSpPr>
        <p:spPr>
          <a:xfrm>
            <a:off x="571472" y="1428736"/>
            <a:ext cx="8107508" cy="5000660"/>
          </a:xfrm>
        </p:spPr>
        <p:txBody>
          <a:bodyPr/>
          <a:lstStyle/>
          <a:p>
            <a:pPr>
              <a:buFont typeface="Wingdings" pitchFamily="2" charset="2"/>
              <a:buChar char="v"/>
            </a:pPr>
            <a:r>
              <a:rPr lang="fi-FI" sz="2000" dirty="0" smtClean="0"/>
              <a:t>suomen kielen ääntämisen harjoittelu</a:t>
            </a:r>
          </a:p>
          <a:p>
            <a:pPr>
              <a:buFont typeface="Wingdings" pitchFamily="2" charset="2"/>
              <a:buChar char="v"/>
            </a:pPr>
            <a:r>
              <a:rPr lang="fi-FI" sz="2000" dirty="0" smtClean="0"/>
              <a:t>kysymysten ja vastausten (itseä, arkielämää, perhettä, koulua, tunteita) harjoittelu </a:t>
            </a:r>
          </a:p>
          <a:p>
            <a:pPr>
              <a:buFont typeface="Wingdings" pitchFamily="2" charset="2"/>
              <a:buChar char="v"/>
            </a:pPr>
            <a:r>
              <a:rPr lang="fi-FI" sz="2000" dirty="0" smtClean="0"/>
              <a:t>perussanasto: ruoka, vaatteet, perhesanasto, perusverbit, suuntasanat, kysymyssanat </a:t>
            </a:r>
          </a:p>
          <a:p>
            <a:pPr>
              <a:buFont typeface="Wingdings" pitchFamily="2" charset="2"/>
              <a:buChar char="v"/>
            </a:pPr>
            <a:r>
              <a:rPr lang="fi-FI" sz="2000" dirty="0" smtClean="0"/>
              <a:t>tervehdykset ja kohteliaisuusfraasit, käskyt, kehotukset, ohjeet</a:t>
            </a:r>
          </a:p>
          <a:p>
            <a:pPr>
              <a:buFont typeface="Wingdings" pitchFamily="2" charset="2"/>
              <a:buChar char="v"/>
            </a:pPr>
            <a:r>
              <a:rPr lang="fi-FI" sz="2000" dirty="0" smtClean="0"/>
              <a:t>aikasanat </a:t>
            </a:r>
          </a:p>
          <a:p>
            <a:pPr>
              <a:buFont typeface="Wingdings" pitchFamily="2" charset="2"/>
              <a:buChar char="v"/>
            </a:pPr>
            <a:r>
              <a:rPr lang="fi-FI" sz="2000" dirty="0" smtClean="0"/>
              <a:t>tunteiden ilmaiseminen</a:t>
            </a:r>
          </a:p>
          <a:p>
            <a:pPr>
              <a:buFont typeface="Wingdings" pitchFamily="2" charset="2"/>
              <a:buChar char="v"/>
            </a:pPr>
            <a:r>
              <a:rPr lang="fi-FI" sz="2000" dirty="0" smtClean="0"/>
              <a:t>erityisesti suullisen ilmaisun harjoittaminen</a:t>
            </a:r>
          </a:p>
        </p:txBody>
      </p:sp>
    </p:spTree>
    <p:extLst>
      <p:ext uri="{BB962C8B-B14F-4D97-AF65-F5344CB8AC3E}">
        <p14:creationId xmlns:p14="http://schemas.microsoft.com/office/powerpoint/2010/main" val="167812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300162" y="785794"/>
            <a:ext cx="7843838" cy="214314"/>
          </a:xfrm>
        </p:spPr>
        <p:txBody>
          <a:bodyPr/>
          <a:lstStyle/>
          <a:p>
            <a:r>
              <a:rPr lang="fi-FI" sz="2600" b="1" dirty="0" smtClean="0">
                <a:solidFill>
                  <a:schemeClr val="accent2"/>
                </a:solidFill>
              </a:rPr>
              <a:t>Lukeminen ja luetun ymmärtäminen</a:t>
            </a:r>
            <a:endParaRPr lang="fi-FI" sz="2600" b="1" dirty="0">
              <a:solidFill>
                <a:schemeClr val="accent2"/>
              </a:solidFill>
            </a:endParaRPr>
          </a:p>
        </p:txBody>
      </p:sp>
      <p:sp>
        <p:nvSpPr>
          <p:cNvPr id="3" name="Sisällön paikkamerkki 2"/>
          <p:cNvSpPr>
            <a:spLocks noGrp="1"/>
          </p:cNvSpPr>
          <p:nvPr>
            <p:ph idx="1"/>
          </p:nvPr>
        </p:nvSpPr>
        <p:spPr>
          <a:xfrm>
            <a:off x="571472" y="1428736"/>
            <a:ext cx="8107508" cy="5000660"/>
          </a:xfrm>
        </p:spPr>
        <p:txBody>
          <a:bodyPr/>
          <a:lstStyle/>
          <a:p>
            <a:pPr>
              <a:buFont typeface="Wingdings" pitchFamily="2" charset="2"/>
              <a:buChar char="v"/>
            </a:pPr>
            <a:r>
              <a:rPr lang="fi-FI" sz="2000" dirty="0" smtClean="0"/>
              <a:t>arkielämän ja koulun kannalta keskeisten sanojen, lauseiden ja lyhyiden tekstien lukeminen </a:t>
            </a:r>
          </a:p>
          <a:p>
            <a:pPr>
              <a:buFont typeface="Wingdings" pitchFamily="2" charset="2"/>
              <a:buChar char="v"/>
            </a:pPr>
            <a:r>
              <a:rPr lang="fi-FI" sz="2000" dirty="0" smtClean="0"/>
              <a:t>suomen kielen isot ja pienet kirjaimet </a:t>
            </a:r>
          </a:p>
          <a:p>
            <a:pPr>
              <a:buFont typeface="Wingdings" pitchFamily="2" charset="2"/>
              <a:buChar char="v"/>
            </a:pPr>
            <a:r>
              <a:rPr lang="fi-FI" sz="2000" dirty="0" smtClean="0"/>
              <a:t>kirjain-äännevastaavuuden periaate</a:t>
            </a:r>
          </a:p>
          <a:p>
            <a:pPr>
              <a:buFont typeface="Wingdings" pitchFamily="2" charset="2"/>
              <a:buChar char="v"/>
            </a:pPr>
            <a:r>
              <a:rPr lang="fi-FI" sz="2000" dirty="0" smtClean="0"/>
              <a:t>äänteiden yhdistäminen toisiinsa ja tavujen rakentuminen</a:t>
            </a:r>
          </a:p>
          <a:p>
            <a:pPr>
              <a:buFont typeface="Wingdings" pitchFamily="2" charset="2"/>
              <a:buChar char="v"/>
            </a:pPr>
            <a:r>
              <a:rPr lang="fi-FI" sz="2000" dirty="0" smtClean="0"/>
              <a:t>Ääntäminen ja erityisesti oppilaan äidinkielestä puuttuvien äänteiden harjoittelu</a:t>
            </a:r>
          </a:p>
          <a:p>
            <a:pPr>
              <a:buFont typeface="Wingdings" pitchFamily="2" charset="2"/>
              <a:buChar char="v"/>
            </a:pPr>
            <a:r>
              <a:rPr lang="fi-FI" sz="2000" dirty="0" smtClean="0"/>
              <a:t>oikea lukusuunta </a:t>
            </a:r>
          </a:p>
          <a:p>
            <a:pPr>
              <a:buFont typeface="Wingdings" pitchFamily="2" charset="2"/>
              <a:buChar char="v"/>
            </a:pPr>
            <a:r>
              <a:rPr lang="fi-FI" sz="2000" dirty="0" smtClean="0"/>
              <a:t>tuttujen suomen kielen sanojen ja lauseiden lukeminen äänne- ja tavutasolta edeten kohti sana-, lause- ja tekstitasoa</a:t>
            </a:r>
            <a:endParaRPr lang="fi-FI" sz="2000" dirty="0"/>
          </a:p>
        </p:txBody>
      </p:sp>
    </p:spTree>
    <p:extLst>
      <p:ext uri="{BB962C8B-B14F-4D97-AF65-F5344CB8AC3E}">
        <p14:creationId xmlns:p14="http://schemas.microsoft.com/office/powerpoint/2010/main" val="1144756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300162" y="785794"/>
            <a:ext cx="7843838" cy="214314"/>
          </a:xfrm>
        </p:spPr>
        <p:txBody>
          <a:bodyPr/>
          <a:lstStyle/>
          <a:p>
            <a:r>
              <a:rPr lang="fi-FI" sz="2600" b="1" dirty="0" smtClean="0">
                <a:solidFill>
                  <a:schemeClr val="accent2"/>
                </a:solidFill>
              </a:rPr>
              <a:t>Kirjoittaminen</a:t>
            </a:r>
            <a:endParaRPr lang="fi-FI" sz="2600" b="1" dirty="0">
              <a:solidFill>
                <a:schemeClr val="accent2"/>
              </a:solidFill>
            </a:endParaRPr>
          </a:p>
        </p:txBody>
      </p:sp>
      <p:sp>
        <p:nvSpPr>
          <p:cNvPr id="3" name="Sisällön paikkamerkki 2"/>
          <p:cNvSpPr>
            <a:spLocks noGrp="1"/>
          </p:cNvSpPr>
          <p:nvPr>
            <p:ph idx="1"/>
          </p:nvPr>
        </p:nvSpPr>
        <p:spPr>
          <a:xfrm>
            <a:off x="571472" y="1428736"/>
            <a:ext cx="8107508" cy="5000660"/>
          </a:xfrm>
        </p:spPr>
        <p:txBody>
          <a:bodyPr/>
          <a:lstStyle/>
          <a:p>
            <a:pPr>
              <a:buFont typeface="Wingdings" pitchFamily="2" charset="2"/>
              <a:buChar char="v"/>
            </a:pPr>
            <a:r>
              <a:rPr lang="fi-FI" sz="2000" dirty="0" smtClean="0"/>
              <a:t>isojen ja pienten kirjainten kirjoittamisen opettelu </a:t>
            </a:r>
          </a:p>
          <a:p>
            <a:pPr>
              <a:buFont typeface="Wingdings" pitchFamily="2" charset="2"/>
              <a:buChar char="v"/>
            </a:pPr>
            <a:r>
              <a:rPr lang="fi-FI" sz="2000" dirty="0" smtClean="0"/>
              <a:t>suomen kielen keskeisten äännepiirteiden kirjoittamisen harjoittelu (pitkät ja lyhyet vokaalit, yksinäis- ja kaksoiskonsonantit, diftongit)</a:t>
            </a:r>
          </a:p>
          <a:p>
            <a:pPr>
              <a:buFont typeface="Wingdings" pitchFamily="2" charset="2"/>
              <a:buChar char="v"/>
            </a:pPr>
            <a:r>
              <a:rPr lang="fi-FI" sz="2000" dirty="0" smtClean="0"/>
              <a:t>motoristen taitojen harjoittelu on myös tarpeen, jos hienomotoriset taidot ovat kehittymättömiä </a:t>
            </a:r>
          </a:p>
          <a:p>
            <a:pPr>
              <a:buFont typeface="Wingdings" pitchFamily="2" charset="2"/>
              <a:buChar char="v"/>
            </a:pPr>
            <a:r>
              <a:rPr lang="fi-FI" sz="2000" dirty="0" smtClean="0"/>
              <a:t>tietokoneella kirjoittaminen voi auttaa motoriikan kehittämisessä</a:t>
            </a:r>
          </a:p>
          <a:p>
            <a:pPr>
              <a:buFont typeface="Wingdings" pitchFamily="2" charset="2"/>
              <a:buChar char="v"/>
            </a:pPr>
            <a:r>
              <a:rPr lang="fi-FI" sz="2000" dirty="0" smtClean="0"/>
              <a:t>kirjoitetaan helppoja sanoja myös sanelun mukaan ja harjoitellaan alussa sanojen ja lauseiden jäljentämistä ja myöhemmin myös niiden tuottamista</a:t>
            </a:r>
          </a:p>
          <a:p>
            <a:pPr>
              <a:buFont typeface="Wingdings" pitchFamily="2" charset="2"/>
              <a:buChar char="v"/>
            </a:pPr>
            <a:endParaRPr lang="fi-FI" sz="2000" dirty="0" smtClean="0"/>
          </a:p>
        </p:txBody>
      </p:sp>
    </p:spTree>
    <p:extLst>
      <p:ext uri="{BB962C8B-B14F-4D97-AF65-F5344CB8AC3E}">
        <p14:creationId xmlns:p14="http://schemas.microsoft.com/office/powerpoint/2010/main" val="3606101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300162" y="785794"/>
            <a:ext cx="7843838" cy="214314"/>
          </a:xfrm>
        </p:spPr>
        <p:txBody>
          <a:bodyPr/>
          <a:lstStyle/>
          <a:p>
            <a:r>
              <a:rPr lang="fi-FI" sz="2600" b="1" dirty="0" smtClean="0">
                <a:solidFill>
                  <a:schemeClr val="accent2"/>
                </a:solidFill>
              </a:rPr>
              <a:t>Mit</a:t>
            </a:r>
            <a:r>
              <a:rPr lang="fi-FI" sz="2600" b="1" dirty="0" smtClean="0">
                <a:solidFill>
                  <a:schemeClr val="accent2"/>
                </a:solidFill>
              </a:rPr>
              <a:t>ä oppilaan olisi hyvä osata?</a:t>
            </a:r>
            <a:endParaRPr lang="fi-FI" sz="2600" b="1" dirty="0">
              <a:solidFill>
                <a:schemeClr val="accent2"/>
              </a:solidFill>
            </a:endParaRPr>
          </a:p>
        </p:txBody>
      </p:sp>
      <p:sp>
        <p:nvSpPr>
          <p:cNvPr id="3" name="Sisällön paikkamerkki 2"/>
          <p:cNvSpPr>
            <a:spLocks noGrp="1"/>
          </p:cNvSpPr>
          <p:nvPr>
            <p:ph idx="1"/>
          </p:nvPr>
        </p:nvSpPr>
        <p:spPr>
          <a:xfrm>
            <a:off x="571472" y="1428736"/>
            <a:ext cx="8107508" cy="5000660"/>
          </a:xfrm>
        </p:spPr>
        <p:txBody>
          <a:bodyPr/>
          <a:lstStyle/>
          <a:p>
            <a:pPr>
              <a:buFont typeface="Wingdings" pitchFamily="2" charset="2"/>
              <a:buChar char="v"/>
            </a:pPr>
            <a:r>
              <a:rPr lang="fi-FI" sz="2000" dirty="0" smtClean="0"/>
              <a:t>kysyä joitakin perusasioita </a:t>
            </a:r>
          </a:p>
          <a:p>
            <a:pPr>
              <a:buFont typeface="Wingdings" pitchFamily="2" charset="2"/>
              <a:buChar char="v"/>
            </a:pPr>
            <a:r>
              <a:rPr lang="fi-FI" sz="2000" dirty="0" smtClean="0"/>
              <a:t>pystyy reagoimaan yksinkertaisiin kysymyksiin ja kehotuksiin</a:t>
            </a:r>
          </a:p>
          <a:p>
            <a:pPr>
              <a:buFont typeface="Wingdings" pitchFamily="2" charset="2"/>
              <a:buChar char="v"/>
            </a:pPr>
            <a:r>
              <a:rPr lang="fi-FI" sz="2000" dirty="0" smtClean="0"/>
              <a:t>ymmärtää sanoja ja tekstin osia </a:t>
            </a:r>
          </a:p>
          <a:p>
            <a:pPr>
              <a:buFont typeface="Wingdings" pitchFamily="2" charset="2"/>
              <a:buChar char="v"/>
            </a:pPr>
            <a:r>
              <a:rPr lang="fi-FI" sz="2000" dirty="0" smtClean="0"/>
              <a:t>osaa kirjoittaa lyhyitä viestejä sekä osaa nimetä asioita </a:t>
            </a:r>
          </a:p>
          <a:p>
            <a:pPr>
              <a:buFont typeface="Wingdings" pitchFamily="2" charset="2"/>
              <a:buChar char="v"/>
            </a:pPr>
            <a:r>
              <a:rPr lang="fi-FI" sz="2000" dirty="0" smtClean="0"/>
              <a:t>alkaa jo osoittaa viitteitä aloitteellisuudesta: osaa esittää pyyntöjä ja toiveita sekä tiedustella asioita </a:t>
            </a:r>
          </a:p>
          <a:p>
            <a:pPr>
              <a:buFont typeface="Wingdings" pitchFamily="2" charset="2"/>
              <a:buChar char="v"/>
            </a:pPr>
            <a:r>
              <a:rPr lang="fi-FI" sz="2000" dirty="0" smtClean="0"/>
              <a:t>Osaa esittää kielteisen ja myönteisen mielipiteen ja käyttää tunne-, asenne- ja kohteliaisuusfraaseja </a:t>
            </a:r>
          </a:p>
          <a:p>
            <a:pPr>
              <a:buFont typeface="Wingdings" pitchFamily="2" charset="2"/>
              <a:buChar char="v"/>
            </a:pPr>
            <a:r>
              <a:rPr lang="fi-FI" sz="2000" dirty="0" smtClean="0"/>
              <a:t>oppija alkaa pikkuhiljaa soveltaa oppimaansa viestinnässä sekä osaa kirjoittaa peruslauseita tutuista aiheista</a:t>
            </a:r>
          </a:p>
          <a:p>
            <a:pPr>
              <a:buFont typeface="Wingdings" pitchFamily="2" charset="2"/>
              <a:buChar char="v"/>
            </a:pPr>
            <a:endParaRPr lang="fi-FI" sz="2000" dirty="0" smtClean="0"/>
          </a:p>
        </p:txBody>
      </p:sp>
    </p:spTree>
    <p:extLst>
      <p:ext uri="{BB962C8B-B14F-4D97-AF65-F5344CB8AC3E}">
        <p14:creationId xmlns:p14="http://schemas.microsoft.com/office/powerpoint/2010/main" val="3274606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971550" y="2781300"/>
            <a:ext cx="7772400" cy="1755775"/>
          </a:xfrm>
        </p:spPr>
        <p:txBody>
          <a:bodyPr/>
          <a:lstStyle/>
          <a:p>
            <a:r>
              <a:rPr lang="fi-FI" altLang="fi-FI" sz="3200" b="1" dirty="0" smtClean="0"/>
              <a:t>Perusopetus</a:t>
            </a:r>
            <a:endParaRPr lang="fi-FI" altLang="fi-FI" sz="2400" dirty="0" smtClean="0"/>
          </a:p>
        </p:txBody>
      </p:sp>
      <p:sp>
        <p:nvSpPr>
          <p:cNvPr id="71683" name="Rectangle 3"/>
          <p:cNvSpPr>
            <a:spLocks noGrp="1" noChangeArrowheads="1"/>
          </p:cNvSpPr>
          <p:nvPr>
            <p:ph type="subTitle" idx="1"/>
          </p:nvPr>
        </p:nvSpPr>
        <p:spPr>
          <a:xfrm>
            <a:off x="1476375" y="5517231"/>
            <a:ext cx="6400800" cy="1248693"/>
          </a:xfrm>
        </p:spPr>
        <p:txBody>
          <a:bodyPr/>
          <a:lstStyle/>
          <a:p>
            <a:pPr eaLnBrk="1" hangingPunct="1"/>
            <a:endParaRPr lang="fi-FI" altLang="fi-FI" sz="2000" dirty="0" smtClean="0"/>
          </a:p>
        </p:txBody>
      </p:sp>
    </p:spTree>
    <p:extLst>
      <p:ext uri="{BB962C8B-B14F-4D97-AF65-F5344CB8AC3E}">
        <p14:creationId xmlns:p14="http://schemas.microsoft.com/office/powerpoint/2010/main" val="2980942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tsikko 1"/>
          <p:cNvSpPr>
            <a:spLocks noGrp="1"/>
          </p:cNvSpPr>
          <p:nvPr>
            <p:ph type="title"/>
          </p:nvPr>
        </p:nvSpPr>
        <p:spPr>
          <a:xfrm>
            <a:off x="539750" y="1385888"/>
            <a:ext cx="2820988" cy="3311525"/>
          </a:xfrm>
        </p:spPr>
        <p:txBody>
          <a:bodyPr/>
          <a:lstStyle/>
          <a:p>
            <a:r>
              <a:rPr lang="fi-FI" altLang="fi-FI" sz="2800" smtClean="0"/>
              <a:t>Perusopetuksen tavoitteet ja laaja-alainen osaaminen</a:t>
            </a:r>
            <a:br>
              <a:rPr lang="fi-FI" altLang="fi-FI" sz="2800" smtClean="0"/>
            </a:br>
            <a:r>
              <a:rPr lang="fi-FI" altLang="fi-FI" sz="2800" smtClean="0"/>
              <a:t>- tiedot</a:t>
            </a:r>
            <a:br>
              <a:rPr lang="fi-FI" altLang="fi-FI" sz="2800" smtClean="0"/>
            </a:br>
            <a:r>
              <a:rPr lang="fi-FI" altLang="fi-FI" sz="2800" smtClean="0"/>
              <a:t>- taidot</a:t>
            </a:r>
            <a:br>
              <a:rPr lang="fi-FI" altLang="fi-FI" sz="2800" smtClean="0"/>
            </a:br>
            <a:r>
              <a:rPr lang="fi-FI" altLang="fi-FI" sz="2800" smtClean="0"/>
              <a:t>- arvot</a:t>
            </a:r>
            <a:br>
              <a:rPr lang="fi-FI" altLang="fi-FI" sz="2800" smtClean="0"/>
            </a:br>
            <a:r>
              <a:rPr lang="fi-FI" altLang="fi-FI" sz="2800" smtClean="0"/>
              <a:t>- asenteet</a:t>
            </a:r>
            <a:br>
              <a:rPr lang="fi-FI" altLang="fi-FI" sz="2800" smtClean="0"/>
            </a:br>
            <a:r>
              <a:rPr lang="fi-FI" altLang="fi-FI" sz="2800" smtClean="0"/>
              <a:t>- tahto</a:t>
            </a:r>
          </a:p>
        </p:txBody>
      </p:sp>
      <p:graphicFrame>
        <p:nvGraphicFramePr>
          <p:cNvPr id="11" name="Kaaviokuva 10"/>
          <p:cNvGraphicFramePr/>
          <p:nvPr/>
        </p:nvGraphicFramePr>
        <p:xfrm>
          <a:off x="827584" y="1025352"/>
          <a:ext cx="8640960"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Ellipsi 11"/>
          <p:cNvSpPr/>
          <p:nvPr/>
        </p:nvSpPr>
        <p:spPr bwMode="auto">
          <a:xfrm>
            <a:off x="4932363" y="3041650"/>
            <a:ext cx="1871662" cy="1152525"/>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lgn="ctr">
              <a:defRPr/>
            </a:pPr>
            <a:r>
              <a:rPr lang="fi-FI" sz="1600" b="1" dirty="0">
                <a:solidFill>
                  <a:schemeClr val="accent2"/>
                </a:solidFill>
                <a:latin typeface="Calibri" panose="020F0502020204030204" pitchFamily="34" charset="0"/>
              </a:rPr>
              <a:t>Ihmisenä ja kansalaisena</a:t>
            </a:r>
          </a:p>
          <a:p>
            <a:pPr algn="ctr">
              <a:defRPr/>
            </a:pPr>
            <a:r>
              <a:rPr lang="fi-FI" sz="1600" b="1" dirty="0">
                <a:solidFill>
                  <a:schemeClr val="accent2"/>
                </a:solidFill>
                <a:latin typeface="Calibri" panose="020F0502020204030204" pitchFamily="34" charset="0"/>
              </a:rPr>
              <a:t>kasvaminen</a:t>
            </a:r>
          </a:p>
        </p:txBody>
      </p:sp>
      <p:sp>
        <p:nvSpPr>
          <p:cNvPr id="9221" name="Tekstiruutu 2"/>
          <p:cNvSpPr txBox="1">
            <a:spLocks noChangeArrowheads="1"/>
          </p:cNvSpPr>
          <p:nvPr/>
        </p:nvSpPr>
        <p:spPr bwMode="auto">
          <a:xfrm>
            <a:off x="611188" y="59499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endParaRPr lang="fi-FI" altLang="fi-FI" dirty="0"/>
          </a:p>
        </p:txBody>
      </p:sp>
    </p:spTree>
    <p:extLst>
      <p:ext uri="{BB962C8B-B14F-4D97-AF65-F5344CB8AC3E}">
        <p14:creationId xmlns:p14="http://schemas.microsoft.com/office/powerpoint/2010/main" val="1726144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tsikko 1"/>
          <p:cNvSpPr>
            <a:spLocks noGrp="1"/>
          </p:cNvSpPr>
          <p:nvPr>
            <p:ph type="title"/>
          </p:nvPr>
        </p:nvSpPr>
        <p:spPr>
          <a:xfrm>
            <a:off x="820805" y="476672"/>
            <a:ext cx="7843839" cy="1380692"/>
          </a:xfrm>
        </p:spPr>
        <p:txBody>
          <a:bodyPr/>
          <a:lstStyle/>
          <a:p>
            <a:r>
              <a:rPr lang="fi-FI" altLang="fi-FI" dirty="0" smtClean="0"/>
              <a:t>Ajankohtaistilanne</a:t>
            </a:r>
            <a:r>
              <a:rPr lang="fi-FI" altLang="fi-FI" dirty="0" smtClean="0"/>
              <a:t/>
            </a:r>
            <a:br>
              <a:rPr lang="fi-FI" altLang="fi-FI" dirty="0" smtClean="0"/>
            </a:br>
            <a:endParaRPr lang="fi-FI" altLang="fi-FI" dirty="0" smtClean="0"/>
          </a:p>
        </p:txBody>
      </p:sp>
      <p:sp>
        <p:nvSpPr>
          <p:cNvPr id="3" name="Sisällön paikkamerkki 2"/>
          <p:cNvSpPr>
            <a:spLocks noGrp="1"/>
          </p:cNvSpPr>
          <p:nvPr>
            <p:ph idx="1"/>
          </p:nvPr>
        </p:nvSpPr>
        <p:spPr>
          <a:xfrm>
            <a:off x="467544" y="1340768"/>
            <a:ext cx="8211437" cy="4755232"/>
          </a:xfrm>
        </p:spPr>
        <p:txBody>
          <a:bodyPr/>
          <a:lstStyle/>
          <a:p>
            <a:pPr>
              <a:buFont typeface="Wingdings" panose="05000000000000000000" pitchFamily="2" charset="2"/>
              <a:buChar char="Ø"/>
              <a:defRPr/>
            </a:pPr>
            <a:r>
              <a:rPr lang="fi-FI" dirty="0" smtClean="0"/>
              <a:t>Vuonna 2015 Suomeen tuli </a:t>
            </a:r>
            <a:r>
              <a:rPr lang="fi-FI" dirty="0"/>
              <a:t>32 400 </a:t>
            </a:r>
            <a:r>
              <a:rPr lang="fi-FI" dirty="0" smtClean="0"/>
              <a:t>turvapaikanhakijaa. </a:t>
            </a:r>
          </a:p>
          <a:p>
            <a:pPr>
              <a:buFont typeface="Wingdings" panose="05000000000000000000" pitchFamily="2" charset="2"/>
              <a:buChar char="Ø"/>
              <a:defRPr/>
            </a:pPr>
            <a:r>
              <a:rPr lang="fi-FI" dirty="0"/>
              <a:t>A</a:t>
            </a:r>
            <a:r>
              <a:rPr lang="fi-FI" dirty="0" smtClean="0"/>
              <a:t>laikäisiä </a:t>
            </a:r>
            <a:r>
              <a:rPr lang="fi-FI" dirty="0"/>
              <a:t>oli 8 </a:t>
            </a:r>
            <a:r>
              <a:rPr lang="fi-FI" dirty="0" smtClean="0"/>
              <a:t>500. </a:t>
            </a:r>
          </a:p>
          <a:p>
            <a:pPr>
              <a:buFont typeface="Wingdings" panose="05000000000000000000" pitchFamily="2" charset="2"/>
              <a:buChar char="Ø"/>
              <a:defRPr/>
            </a:pPr>
            <a:r>
              <a:rPr lang="fi-FI" dirty="0" smtClean="0"/>
              <a:t>Yksin tulleita alaikäisiä 2800.</a:t>
            </a:r>
            <a:endParaRPr lang="fi-FI" dirty="0" smtClean="0"/>
          </a:p>
          <a:p>
            <a:pPr>
              <a:buFont typeface="Wingdings" panose="05000000000000000000" pitchFamily="2" charset="2"/>
              <a:buChar char="Ø"/>
              <a:defRPr/>
            </a:pPr>
            <a:r>
              <a:rPr lang="fi-FI" dirty="0" smtClean="0"/>
              <a:t>Taustalla useat pitkittyneet kriisit etenkin Lähi-idässä ja Afrikassa.</a:t>
            </a:r>
            <a:endParaRPr lang="fi-FI" dirty="0" smtClean="0"/>
          </a:p>
          <a:p>
            <a:pPr>
              <a:buFont typeface="Wingdings" panose="05000000000000000000" pitchFamily="2" charset="2"/>
              <a:buChar char="Ø"/>
              <a:defRPr/>
            </a:pPr>
            <a:r>
              <a:rPr lang="fi-FI" dirty="0" smtClean="0"/>
              <a:t>Suurimmat Suomeen saapuneet ryhmät Irakista, Somaliasta, Albaniasta, Afganistanista ja Syyriasta.</a:t>
            </a:r>
          </a:p>
          <a:p>
            <a:pPr>
              <a:buFont typeface="Wingdings" panose="05000000000000000000" pitchFamily="2" charset="2"/>
              <a:buChar char="Ø"/>
              <a:defRPr/>
            </a:pPr>
            <a:endParaRPr lang="fi-FI" dirty="0" smtClean="0"/>
          </a:p>
          <a:p>
            <a:pPr>
              <a:buFont typeface="Wingdings" panose="05000000000000000000" pitchFamily="2" charset="2"/>
              <a:buChar char="Ø"/>
              <a:defRPr/>
            </a:pPr>
            <a:r>
              <a:rPr lang="fi-FI" dirty="0" smtClean="0"/>
              <a:t>OKM: Ohjausryhmän ja valmisteluryhmän asettaminen</a:t>
            </a:r>
          </a:p>
          <a:p>
            <a:pPr lvl="2">
              <a:buFont typeface="Wingdings" panose="05000000000000000000" pitchFamily="2" charset="2"/>
              <a:buChar char="Ø"/>
              <a:defRPr/>
            </a:pPr>
            <a:r>
              <a:rPr lang="fi-FI" altLang="fi-FI" dirty="0" smtClean="0"/>
              <a:t>Maahanmuuttajien </a:t>
            </a:r>
            <a:r>
              <a:rPr lang="fi-FI" altLang="fi-FI" dirty="0"/>
              <a:t>koulutuspolut </a:t>
            </a:r>
            <a:r>
              <a:rPr lang="fi-FI" altLang="fi-FI" dirty="0" smtClean="0"/>
              <a:t>ja </a:t>
            </a:r>
            <a:r>
              <a:rPr lang="fi-FI" altLang="fi-FI" dirty="0"/>
              <a:t>integrointi – </a:t>
            </a:r>
            <a:br>
              <a:rPr lang="fi-FI" altLang="fi-FI" dirty="0"/>
            </a:br>
            <a:r>
              <a:rPr lang="fi-FI" altLang="fi-FI" dirty="0"/>
              <a:t>kipupisteet ja toimenpide-esitykset</a:t>
            </a:r>
            <a:br>
              <a:rPr lang="fi-FI" altLang="fi-FI" dirty="0"/>
            </a:br>
            <a:r>
              <a:rPr lang="fi-FI" altLang="fi-FI" dirty="0"/>
              <a:t>(</a:t>
            </a:r>
            <a:r>
              <a:rPr lang="fi-FI" altLang="fi-FI" dirty="0" err="1" smtClean="0"/>
              <a:t>OKM:n</a:t>
            </a:r>
            <a:r>
              <a:rPr lang="fi-FI" altLang="fi-FI" dirty="0" smtClean="0"/>
              <a:t> </a:t>
            </a:r>
            <a:r>
              <a:rPr lang="fi-FI" altLang="fi-FI" dirty="0"/>
              <a:t>julkaisuja </a:t>
            </a:r>
            <a:r>
              <a:rPr lang="fi-FI" altLang="fi-FI" dirty="0" smtClean="0"/>
              <a:t>2016:1)</a:t>
            </a:r>
            <a:endParaRPr lang="fi-FI" dirty="0" smtClean="0"/>
          </a:p>
        </p:txBody>
      </p:sp>
      <p:sp>
        <p:nvSpPr>
          <p:cNvPr id="6148" name="Dian numeron paikkamerkki 3"/>
          <p:cNvSpPr>
            <a:spLocks noGrp="1"/>
          </p:cNvSpPr>
          <p:nvPr>
            <p:ph type="sldNum" sz="quarter" idx="12"/>
          </p:nvPr>
        </p:nvSpPr>
        <p:spPr>
          <a:noFill/>
        </p:spPr>
        <p:txBody>
          <a:bodyPr/>
          <a:lstStyle>
            <a:lvl1pPr>
              <a:spcBef>
                <a:spcPct val="20000"/>
              </a:spcBef>
              <a:buChar char="•"/>
              <a:defRPr sz="2000">
                <a:solidFill>
                  <a:schemeClr val="tx1"/>
                </a:solidFill>
                <a:latin typeface="Akzidenz Grotesk BE Md" pitchFamily="84" charset="0"/>
              </a:defRPr>
            </a:lvl1pPr>
            <a:lvl2pPr marL="742950" indent="-285750">
              <a:spcBef>
                <a:spcPct val="20000"/>
              </a:spcBef>
              <a:buChar char="–"/>
              <a:defRPr sz="1600">
                <a:solidFill>
                  <a:srgbClr val="000000"/>
                </a:solidFill>
                <a:latin typeface="Akzidenz Grotesk BE" pitchFamily="84" charset="0"/>
              </a:defRPr>
            </a:lvl2pPr>
            <a:lvl3pPr marL="1143000" indent="-228600">
              <a:spcBef>
                <a:spcPct val="20000"/>
              </a:spcBef>
              <a:buChar char="•"/>
              <a:defRPr sz="1600">
                <a:solidFill>
                  <a:srgbClr val="000000"/>
                </a:solidFill>
                <a:latin typeface="Akzidenz Grotesk BE" pitchFamily="84" charset="0"/>
              </a:defRPr>
            </a:lvl3pPr>
            <a:lvl4pPr marL="1600200" indent="-228600">
              <a:spcBef>
                <a:spcPct val="20000"/>
              </a:spcBef>
              <a:buChar char="–"/>
              <a:defRPr sz="1600">
                <a:solidFill>
                  <a:srgbClr val="000000"/>
                </a:solidFill>
                <a:latin typeface="Akzidenz Grotesk BE" pitchFamily="84" charset="0"/>
              </a:defRPr>
            </a:lvl4pPr>
            <a:lvl5pPr marL="2057400" indent="-228600">
              <a:spcBef>
                <a:spcPct val="20000"/>
              </a:spcBef>
              <a:buChar char="»"/>
              <a:defRPr sz="1600">
                <a:solidFill>
                  <a:srgbClr val="000000"/>
                </a:solidFill>
                <a:latin typeface="Akzidenz Grotesk BE" pitchFamily="84" charset="0"/>
              </a:defRPr>
            </a:lvl5pPr>
            <a:lvl6pPr marL="2514600" indent="-228600" eaLnBrk="0" fontAlgn="base" hangingPunct="0">
              <a:spcBef>
                <a:spcPct val="20000"/>
              </a:spcBef>
              <a:spcAft>
                <a:spcPct val="0"/>
              </a:spcAft>
              <a:buChar char="»"/>
              <a:defRPr sz="1600">
                <a:solidFill>
                  <a:srgbClr val="000000"/>
                </a:solidFill>
                <a:latin typeface="Akzidenz Grotesk BE" pitchFamily="84" charset="0"/>
              </a:defRPr>
            </a:lvl6pPr>
            <a:lvl7pPr marL="2971800" indent="-228600" eaLnBrk="0" fontAlgn="base" hangingPunct="0">
              <a:spcBef>
                <a:spcPct val="20000"/>
              </a:spcBef>
              <a:spcAft>
                <a:spcPct val="0"/>
              </a:spcAft>
              <a:buChar char="»"/>
              <a:defRPr sz="1600">
                <a:solidFill>
                  <a:srgbClr val="000000"/>
                </a:solidFill>
                <a:latin typeface="Akzidenz Grotesk BE" pitchFamily="84" charset="0"/>
              </a:defRPr>
            </a:lvl7pPr>
            <a:lvl8pPr marL="3429000" indent="-228600" eaLnBrk="0" fontAlgn="base" hangingPunct="0">
              <a:spcBef>
                <a:spcPct val="20000"/>
              </a:spcBef>
              <a:spcAft>
                <a:spcPct val="0"/>
              </a:spcAft>
              <a:buChar char="»"/>
              <a:defRPr sz="1600">
                <a:solidFill>
                  <a:srgbClr val="000000"/>
                </a:solidFill>
                <a:latin typeface="Akzidenz Grotesk BE" pitchFamily="84" charset="0"/>
              </a:defRPr>
            </a:lvl8pPr>
            <a:lvl9pPr marL="3886200" indent="-228600" eaLnBrk="0" fontAlgn="base" hangingPunct="0">
              <a:spcBef>
                <a:spcPct val="20000"/>
              </a:spcBef>
              <a:spcAft>
                <a:spcPct val="0"/>
              </a:spcAft>
              <a:buChar char="»"/>
              <a:defRPr sz="1600">
                <a:solidFill>
                  <a:srgbClr val="000000"/>
                </a:solidFill>
                <a:latin typeface="Akzidenz Grotesk BE" pitchFamily="84" charset="0"/>
              </a:defRPr>
            </a:lvl9pPr>
          </a:lstStyle>
          <a:p>
            <a:pPr>
              <a:spcBef>
                <a:spcPct val="0"/>
              </a:spcBef>
              <a:buFontTx/>
              <a:buNone/>
            </a:pPr>
            <a:fld id="{D81C7C03-A547-4C1A-816F-1FCA7E1F8DB4}" type="slidenum">
              <a:rPr lang="fi-FI" altLang="fi-FI" sz="1400" smtClean="0">
                <a:latin typeface="Arial" charset="0"/>
                <a:ea typeface="ＭＳ Ｐゴシック" pitchFamily="1" charset="-128"/>
              </a:rPr>
              <a:pPr>
                <a:spcBef>
                  <a:spcPct val="0"/>
                </a:spcBef>
                <a:buFontTx/>
                <a:buNone/>
              </a:pPr>
              <a:t>2</a:t>
            </a:fld>
            <a:endParaRPr lang="fi-FI" altLang="fi-FI" sz="1400" smtClean="0">
              <a:latin typeface="Arial" charset="0"/>
              <a:ea typeface="ＭＳ Ｐゴシック" pitchFamily="1" charset="-128"/>
            </a:endParaRPr>
          </a:p>
        </p:txBody>
      </p:sp>
    </p:spTree>
    <p:extLst>
      <p:ext uri="{BB962C8B-B14F-4D97-AF65-F5344CB8AC3E}">
        <p14:creationId xmlns:p14="http://schemas.microsoft.com/office/powerpoint/2010/main" val="1361759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tsikko 1"/>
          <p:cNvSpPr>
            <a:spLocks noGrp="1"/>
          </p:cNvSpPr>
          <p:nvPr>
            <p:ph type="title"/>
          </p:nvPr>
        </p:nvSpPr>
        <p:spPr>
          <a:xfrm>
            <a:off x="785813" y="609600"/>
            <a:ext cx="7672387" cy="803275"/>
          </a:xfrm>
        </p:spPr>
        <p:txBody>
          <a:bodyPr/>
          <a:lstStyle/>
          <a:p>
            <a:pPr algn="ctr"/>
            <a:r>
              <a:rPr lang="fi-FI" altLang="fi-FI" sz="3200" b="1" dirty="0" smtClean="0"/>
              <a:t>Monilukutaito</a:t>
            </a:r>
          </a:p>
        </p:txBody>
      </p:sp>
      <p:sp>
        <p:nvSpPr>
          <p:cNvPr id="17411" name="Sisällön paikkamerkki 2"/>
          <p:cNvSpPr>
            <a:spLocks noGrp="1"/>
          </p:cNvSpPr>
          <p:nvPr>
            <p:ph idx="1"/>
          </p:nvPr>
        </p:nvSpPr>
        <p:spPr>
          <a:xfrm>
            <a:off x="611188" y="1484313"/>
            <a:ext cx="7672387" cy="5257800"/>
          </a:xfrm>
        </p:spPr>
        <p:txBody>
          <a:bodyPr>
            <a:normAutofit/>
          </a:bodyPr>
          <a:lstStyle/>
          <a:p>
            <a:pPr>
              <a:defRPr/>
            </a:pPr>
            <a:r>
              <a:rPr lang="fi-FI" sz="2600" dirty="0"/>
              <a:t>Laaja tekstikäsitys (</a:t>
            </a:r>
            <a:r>
              <a:rPr lang="fi-FI" sz="2600" dirty="0" err="1"/>
              <a:t>literacy</a:t>
            </a:r>
            <a:r>
              <a:rPr lang="fi-FI" sz="2600" dirty="0"/>
              <a:t>, </a:t>
            </a:r>
            <a:r>
              <a:rPr lang="fi-FI" sz="2600" dirty="0" err="1"/>
              <a:t>numeracy</a:t>
            </a:r>
            <a:r>
              <a:rPr lang="fi-FI" sz="2600" dirty="0"/>
              <a:t>, </a:t>
            </a:r>
            <a:r>
              <a:rPr lang="fi-FI" sz="2600" dirty="0" err="1"/>
              <a:t>multiliteracies</a:t>
            </a:r>
            <a:r>
              <a:rPr lang="fi-FI" sz="2600" dirty="0"/>
              <a:t>)</a:t>
            </a:r>
          </a:p>
          <a:p>
            <a:pPr>
              <a:defRPr/>
            </a:pPr>
            <a:r>
              <a:rPr lang="fi-FI" sz="2600" dirty="0" smtClean="0"/>
              <a:t>Erilaisten tekstien </a:t>
            </a:r>
            <a:r>
              <a:rPr lang="fi-FI" sz="2600" dirty="0"/>
              <a:t>tulkinnan ja tuottamisen taidot</a:t>
            </a:r>
          </a:p>
          <a:p>
            <a:pPr>
              <a:defRPr/>
            </a:pPr>
            <a:r>
              <a:rPr lang="fi-FI" sz="2600" dirty="0" smtClean="0"/>
              <a:t>Eri </a:t>
            </a:r>
            <a:r>
              <a:rPr lang="fi-FI" sz="2600" dirty="0"/>
              <a:t>oppiaineiden käsitteellistämis- ja ajattelutapojen hallinta (tiedonalojen, </a:t>
            </a:r>
            <a:r>
              <a:rPr lang="fi-FI" sz="2600" dirty="0" err="1"/>
              <a:t>diciplinary</a:t>
            </a:r>
            <a:r>
              <a:rPr lang="fi-FI" sz="2600" dirty="0"/>
              <a:t> </a:t>
            </a:r>
            <a:r>
              <a:rPr lang="fi-FI" sz="2600" dirty="0" err="1"/>
              <a:t>literacies</a:t>
            </a:r>
            <a:r>
              <a:rPr lang="fi-FI" sz="2600" dirty="0" smtClean="0"/>
              <a:t>)</a:t>
            </a:r>
          </a:p>
          <a:p>
            <a:pPr>
              <a:defRPr/>
            </a:pPr>
            <a:r>
              <a:rPr lang="fi-FI" altLang="fi-FI" sz="2600" dirty="0"/>
              <a:t>Monilukutaito kattaa esimerkiksi </a:t>
            </a:r>
            <a:r>
              <a:rPr lang="fi-FI" altLang="fi-FI" sz="2600" dirty="0" smtClean="0"/>
              <a:t>kirjoitetun ja puhutun </a:t>
            </a:r>
            <a:r>
              <a:rPr lang="fi-FI" altLang="fi-FI" sz="2600" dirty="0"/>
              <a:t>tekstin lukutaidon, matemaattisen lukutaidon, kuvanlukutaidon, medialukutaidon ja digitaalisen lukutaidon. </a:t>
            </a:r>
            <a:endParaRPr lang="fi-FI" altLang="fi-FI" sz="2600" dirty="0" smtClean="0"/>
          </a:p>
          <a:p>
            <a:pPr>
              <a:defRPr/>
            </a:pPr>
            <a:r>
              <a:rPr lang="fi-FI" altLang="fi-FI" sz="2600" dirty="0"/>
              <a:t>Tietoa voidaan tuottaa ja esittää sanallisten, kuvallisten, auditiivisten, numeeristen ja kinesteettisten ja näiden yhdistelmien avulla</a:t>
            </a:r>
            <a:r>
              <a:rPr lang="fi-FI" altLang="fi-FI" sz="2600" dirty="0" smtClean="0"/>
              <a:t>.</a:t>
            </a:r>
          </a:p>
          <a:p>
            <a:pPr>
              <a:defRPr/>
            </a:pPr>
            <a:endParaRPr lang="fi-FI" altLang="fi-FI" sz="2000" dirty="0" smtClean="0"/>
          </a:p>
        </p:txBody>
      </p:sp>
    </p:spTree>
    <p:extLst>
      <p:ext uri="{BB962C8B-B14F-4D97-AF65-F5344CB8AC3E}">
        <p14:creationId xmlns:p14="http://schemas.microsoft.com/office/powerpoint/2010/main" val="6435117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tsikko 1"/>
          <p:cNvSpPr>
            <a:spLocks noGrp="1"/>
          </p:cNvSpPr>
          <p:nvPr>
            <p:ph type="title"/>
          </p:nvPr>
        </p:nvSpPr>
        <p:spPr/>
        <p:txBody>
          <a:bodyPr/>
          <a:lstStyle/>
          <a:p>
            <a:r>
              <a:rPr lang="fi-FI" altLang="fi-FI" smtClean="0"/>
              <a:t>Monilukutaito ei lokeroidu vain äidinkielen oppiaineeseen</a:t>
            </a:r>
          </a:p>
        </p:txBody>
      </p:sp>
      <p:sp>
        <p:nvSpPr>
          <p:cNvPr id="15363" name="Sisällön paikkamerkki 2"/>
          <p:cNvSpPr>
            <a:spLocks noGrp="1"/>
          </p:cNvSpPr>
          <p:nvPr>
            <p:ph idx="1"/>
          </p:nvPr>
        </p:nvSpPr>
        <p:spPr>
          <a:xfrm>
            <a:off x="785813" y="1844824"/>
            <a:ext cx="7672387" cy="4251176"/>
          </a:xfrm>
        </p:spPr>
        <p:txBody>
          <a:bodyPr/>
          <a:lstStyle/>
          <a:p>
            <a:r>
              <a:rPr lang="fi-FI" altLang="fi-FI" dirty="0" smtClean="0"/>
              <a:t>vaan on osa laaja-alaista, koko koulun, siis kaikkien oppiaineiden ja tiedonalojen yhteisvastuualuetta, kaikkia oppiaineita koskeva tavoite.</a:t>
            </a:r>
          </a:p>
          <a:p>
            <a:r>
              <a:rPr lang="fi-FI" altLang="fi-FI" dirty="0" smtClean="0"/>
              <a:t>Jokaisella oppiaineella on opetettavana oma kielensä ja ilmaisutapansa, omat käsitteensä  ja tekstilajinsa. </a:t>
            </a:r>
          </a:p>
          <a:p>
            <a:r>
              <a:rPr lang="fi-FI" altLang="fi-FI" dirty="0" smtClean="0"/>
              <a:t>Samalla pyritään varmistamaan, että peruskoululaistemme nyt huononemassa olevat luetun ymmärtämisen ja kirjoittamisen taidot paranisivat. </a:t>
            </a:r>
          </a:p>
          <a:p>
            <a:endParaRPr lang="fi-FI" altLang="fi-FI" dirty="0" smtClean="0"/>
          </a:p>
        </p:txBody>
      </p:sp>
    </p:spTree>
    <p:extLst>
      <p:ext uri="{BB962C8B-B14F-4D97-AF65-F5344CB8AC3E}">
        <p14:creationId xmlns:p14="http://schemas.microsoft.com/office/powerpoint/2010/main" val="5805774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tsikko 1"/>
          <p:cNvSpPr>
            <a:spLocks noGrp="1"/>
          </p:cNvSpPr>
          <p:nvPr>
            <p:ph type="title"/>
          </p:nvPr>
        </p:nvSpPr>
        <p:spPr/>
        <p:txBody>
          <a:bodyPr/>
          <a:lstStyle/>
          <a:p>
            <a:r>
              <a:rPr lang="fi-FI" altLang="fi-FI" smtClean="0"/>
              <a:t>Eri oppiaineissa </a:t>
            </a:r>
          </a:p>
        </p:txBody>
      </p:sp>
      <p:sp>
        <p:nvSpPr>
          <p:cNvPr id="16387" name="Sisällön paikkamerkki 2"/>
          <p:cNvSpPr>
            <a:spLocks noGrp="1"/>
          </p:cNvSpPr>
          <p:nvPr>
            <p:ph idx="1"/>
          </p:nvPr>
        </p:nvSpPr>
        <p:spPr/>
        <p:txBody>
          <a:bodyPr/>
          <a:lstStyle/>
          <a:p>
            <a:r>
              <a:rPr lang="fi-FI" altLang="fi-FI" smtClean="0"/>
              <a:t>Oppilasta ohjataan ymmärtämään ja hallitsemaan eri oppiaineille tyypillisiä tapoja käsitteellistää ja ilmaista asioita. </a:t>
            </a:r>
          </a:p>
          <a:p>
            <a:r>
              <a:rPr lang="fi-FI" altLang="fi-FI" smtClean="0"/>
              <a:t>Opetuksessa hyödynnetään monimuotoisia ja erikielisiä tekstejä sekä mahdollistetaan niiden kulttuuristen yhteyksien ymmärtäminen. </a:t>
            </a:r>
          </a:p>
        </p:txBody>
      </p:sp>
    </p:spTree>
    <p:extLst>
      <p:ext uri="{BB962C8B-B14F-4D97-AF65-F5344CB8AC3E}">
        <p14:creationId xmlns:p14="http://schemas.microsoft.com/office/powerpoint/2010/main" val="6717808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tsikko 1"/>
          <p:cNvSpPr>
            <a:spLocks noGrp="1"/>
          </p:cNvSpPr>
          <p:nvPr>
            <p:ph type="title"/>
          </p:nvPr>
        </p:nvSpPr>
        <p:spPr>
          <a:xfrm>
            <a:off x="827088" y="476250"/>
            <a:ext cx="7843837" cy="1071563"/>
          </a:xfrm>
        </p:spPr>
        <p:txBody>
          <a:bodyPr/>
          <a:lstStyle/>
          <a:p>
            <a:pPr algn="ctr"/>
            <a:r>
              <a:rPr lang="fi-FI" altLang="fi-FI" smtClean="0"/>
              <a:t/>
            </a:r>
            <a:br>
              <a:rPr lang="fi-FI" altLang="fi-FI" smtClean="0"/>
            </a:br>
            <a:r>
              <a:rPr lang="fi-FI" altLang="fi-FI" smtClean="0"/>
              <a:t>Toimintakulttuurin kehittämistä ohjaavat periaatteet</a:t>
            </a:r>
            <a:br>
              <a:rPr lang="fi-FI" altLang="fi-FI" smtClean="0"/>
            </a:br>
            <a:endParaRPr lang="fi-FI" altLang="fi-FI" sz="1600" smtClean="0"/>
          </a:p>
        </p:txBody>
      </p:sp>
      <p:graphicFrame>
        <p:nvGraphicFramePr>
          <p:cNvPr id="4" name="Sisällön paikkamerkki 3"/>
          <p:cNvGraphicFramePr>
            <a:graphicFrameLocks noGrp="1"/>
          </p:cNvGraphicFramePr>
          <p:nvPr>
            <p:ph idx="1"/>
          </p:nvPr>
        </p:nvGraphicFramePr>
        <p:xfrm>
          <a:off x="827088" y="1628775"/>
          <a:ext cx="8066087" cy="4608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360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1B5FAB46-E1E7-43FF-9C42-3989A21834A9}"/>
                                            </p:graphicEl>
                                          </p:spTgt>
                                        </p:tgtEl>
                                        <p:attrNameLst>
                                          <p:attrName>style.visibility</p:attrName>
                                        </p:attrNameLst>
                                      </p:cBhvr>
                                      <p:to>
                                        <p:strVal val="visible"/>
                                      </p:to>
                                    </p:set>
                                    <p:anim calcmode="lin" valueType="num">
                                      <p:cBhvr additive="base">
                                        <p:cTn id="7" dur="500" fill="hold"/>
                                        <p:tgtEl>
                                          <p:spTgt spid="4">
                                            <p:graphicEl>
                                              <a:dgm id="{1B5FAB46-E1E7-43FF-9C42-3989A21834A9}"/>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1B5FAB46-E1E7-43FF-9C42-3989A21834A9}"/>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7072F0A3-52AE-4FA6-B2E0-BF570A0B176E}"/>
                                            </p:graphicEl>
                                          </p:spTgt>
                                        </p:tgtEl>
                                        <p:attrNameLst>
                                          <p:attrName>style.visibility</p:attrName>
                                        </p:attrNameLst>
                                      </p:cBhvr>
                                      <p:to>
                                        <p:strVal val="visible"/>
                                      </p:to>
                                    </p:set>
                                    <p:anim calcmode="lin" valueType="num">
                                      <p:cBhvr additive="base">
                                        <p:cTn id="13" dur="500" fill="hold"/>
                                        <p:tgtEl>
                                          <p:spTgt spid="4">
                                            <p:graphicEl>
                                              <a:dgm id="{7072F0A3-52AE-4FA6-B2E0-BF570A0B176E}"/>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7072F0A3-52AE-4FA6-B2E0-BF570A0B176E}"/>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graphicEl>
                                              <a:dgm id="{2D748592-B9CB-47E9-955D-BF9D8F8BEF00}"/>
                                            </p:graphicEl>
                                          </p:spTgt>
                                        </p:tgtEl>
                                        <p:attrNameLst>
                                          <p:attrName>style.visibility</p:attrName>
                                        </p:attrNameLst>
                                      </p:cBhvr>
                                      <p:to>
                                        <p:strVal val="visible"/>
                                      </p:to>
                                    </p:set>
                                    <p:anim calcmode="lin" valueType="num">
                                      <p:cBhvr additive="base">
                                        <p:cTn id="17" dur="500" fill="hold"/>
                                        <p:tgtEl>
                                          <p:spTgt spid="4">
                                            <p:graphicEl>
                                              <a:dgm id="{2D748592-B9CB-47E9-955D-BF9D8F8BEF00}"/>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2D748592-B9CB-47E9-955D-BF9D8F8BEF00}"/>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34AC5D69-6695-44DF-B728-6E13464E67F0}"/>
                                            </p:graphicEl>
                                          </p:spTgt>
                                        </p:tgtEl>
                                        <p:attrNameLst>
                                          <p:attrName>style.visibility</p:attrName>
                                        </p:attrNameLst>
                                      </p:cBhvr>
                                      <p:to>
                                        <p:strVal val="visible"/>
                                      </p:to>
                                    </p:set>
                                    <p:anim calcmode="lin" valueType="num">
                                      <p:cBhvr additive="base">
                                        <p:cTn id="23" dur="500" fill="hold"/>
                                        <p:tgtEl>
                                          <p:spTgt spid="4">
                                            <p:graphicEl>
                                              <a:dgm id="{34AC5D69-6695-44DF-B728-6E13464E67F0}"/>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34AC5D69-6695-44DF-B728-6E13464E67F0}"/>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graphicEl>
                                              <a:dgm id="{03BC66F9-EAC5-4311-9D37-FDDC61DB0CEB}"/>
                                            </p:graphicEl>
                                          </p:spTgt>
                                        </p:tgtEl>
                                        <p:attrNameLst>
                                          <p:attrName>style.visibility</p:attrName>
                                        </p:attrNameLst>
                                      </p:cBhvr>
                                      <p:to>
                                        <p:strVal val="visible"/>
                                      </p:to>
                                    </p:set>
                                    <p:anim calcmode="lin" valueType="num">
                                      <p:cBhvr additive="base">
                                        <p:cTn id="27" dur="500" fill="hold"/>
                                        <p:tgtEl>
                                          <p:spTgt spid="4">
                                            <p:graphicEl>
                                              <a:dgm id="{03BC66F9-EAC5-4311-9D37-FDDC61DB0CEB}"/>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03BC66F9-EAC5-4311-9D37-FDDC61DB0CEB}"/>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graphicEl>
                                              <a:dgm id="{AC9DCF5E-2080-4B26-99BA-CEC927217199}"/>
                                            </p:graphicEl>
                                          </p:spTgt>
                                        </p:tgtEl>
                                        <p:attrNameLst>
                                          <p:attrName>style.visibility</p:attrName>
                                        </p:attrNameLst>
                                      </p:cBhvr>
                                      <p:to>
                                        <p:strVal val="visible"/>
                                      </p:to>
                                    </p:set>
                                    <p:anim calcmode="lin" valueType="num">
                                      <p:cBhvr additive="base">
                                        <p:cTn id="33" dur="500" fill="hold"/>
                                        <p:tgtEl>
                                          <p:spTgt spid="4">
                                            <p:graphicEl>
                                              <a:dgm id="{AC9DCF5E-2080-4B26-99BA-CEC927217199}"/>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graphicEl>
                                              <a:dgm id="{AC9DCF5E-2080-4B26-99BA-CEC927217199}"/>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graphicEl>
                                              <a:dgm id="{0A0B456C-7BAD-42A1-AABF-92BDB30A3FEC}"/>
                                            </p:graphicEl>
                                          </p:spTgt>
                                        </p:tgtEl>
                                        <p:attrNameLst>
                                          <p:attrName>style.visibility</p:attrName>
                                        </p:attrNameLst>
                                      </p:cBhvr>
                                      <p:to>
                                        <p:strVal val="visible"/>
                                      </p:to>
                                    </p:set>
                                    <p:anim calcmode="lin" valueType="num">
                                      <p:cBhvr additive="base">
                                        <p:cTn id="37" dur="500" fill="hold"/>
                                        <p:tgtEl>
                                          <p:spTgt spid="4">
                                            <p:graphicEl>
                                              <a:dgm id="{0A0B456C-7BAD-42A1-AABF-92BDB30A3FEC}"/>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0A0B456C-7BAD-42A1-AABF-92BDB30A3FEC}"/>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9223FB0E-DF83-4ACC-9EC5-F1CCF0F0DD95}"/>
                                            </p:graphicEl>
                                          </p:spTgt>
                                        </p:tgtEl>
                                        <p:attrNameLst>
                                          <p:attrName>style.visibility</p:attrName>
                                        </p:attrNameLst>
                                      </p:cBhvr>
                                      <p:to>
                                        <p:strVal val="visible"/>
                                      </p:to>
                                    </p:set>
                                    <p:anim calcmode="lin" valueType="num">
                                      <p:cBhvr additive="base">
                                        <p:cTn id="43" dur="500" fill="hold"/>
                                        <p:tgtEl>
                                          <p:spTgt spid="4">
                                            <p:graphicEl>
                                              <a:dgm id="{9223FB0E-DF83-4ACC-9EC5-F1CCF0F0DD95}"/>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9223FB0E-DF83-4ACC-9EC5-F1CCF0F0DD95}"/>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graphicEl>
                                              <a:dgm id="{9E565A93-6982-4370-9D34-AA7C587F142D}"/>
                                            </p:graphicEl>
                                          </p:spTgt>
                                        </p:tgtEl>
                                        <p:attrNameLst>
                                          <p:attrName>style.visibility</p:attrName>
                                        </p:attrNameLst>
                                      </p:cBhvr>
                                      <p:to>
                                        <p:strVal val="visible"/>
                                      </p:to>
                                    </p:set>
                                    <p:anim calcmode="lin" valueType="num">
                                      <p:cBhvr additive="base">
                                        <p:cTn id="47" dur="500" fill="hold"/>
                                        <p:tgtEl>
                                          <p:spTgt spid="4">
                                            <p:graphicEl>
                                              <a:dgm id="{9E565A93-6982-4370-9D34-AA7C587F142D}"/>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graphicEl>
                                              <a:dgm id="{9E565A93-6982-4370-9D34-AA7C587F142D}"/>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
                                            <p:graphicEl>
                                              <a:dgm id="{778C0585-5E5E-4AC9-B728-12F884F9FFF3}"/>
                                            </p:graphicEl>
                                          </p:spTgt>
                                        </p:tgtEl>
                                        <p:attrNameLst>
                                          <p:attrName>style.visibility</p:attrName>
                                        </p:attrNameLst>
                                      </p:cBhvr>
                                      <p:to>
                                        <p:strVal val="visible"/>
                                      </p:to>
                                    </p:set>
                                    <p:anim calcmode="lin" valueType="num">
                                      <p:cBhvr additive="base">
                                        <p:cTn id="53" dur="500" fill="hold"/>
                                        <p:tgtEl>
                                          <p:spTgt spid="4">
                                            <p:graphicEl>
                                              <a:dgm id="{778C0585-5E5E-4AC9-B728-12F884F9FFF3}"/>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graphicEl>
                                              <a:dgm id="{778C0585-5E5E-4AC9-B728-12F884F9FFF3}"/>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
                                            <p:graphicEl>
                                              <a:dgm id="{0792EBC3-1068-4F49-B608-3B8F7804FBE9}"/>
                                            </p:graphicEl>
                                          </p:spTgt>
                                        </p:tgtEl>
                                        <p:attrNameLst>
                                          <p:attrName>style.visibility</p:attrName>
                                        </p:attrNameLst>
                                      </p:cBhvr>
                                      <p:to>
                                        <p:strVal val="visible"/>
                                      </p:to>
                                    </p:set>
                                    <p:anim calcmode="lin" valueType="num">
                                      <p:cBhvr additive="base">
                                        <p:cTn id="57" dur="500" fill="hold"/>
                                        <p:tgtEl>
                                          <p:spTgt spid="4">
                                            <p:graphicEl>
                                              <a:dgm id="{0792EBC3-1068-4F49-B608-3B8F7804FBE9}"/>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graphicEl>
                                              <a:dgm id="{0792EBC3-1068-4F49-B608-3B8F7804FBE9}"/>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
                                            <p:graphicEl>
                                              <a:dgm id="{87C17ECD-D58B-4883-ADCA-2B925941068E}"/>
                                            </p:graphicEl>
                                          </p:spTgt>
                                        </p:tgtEl>
                                        <p:attrNameLst>
                                          <p:attrName>style.visibility</p:attrName>
                                        </p:attrNameLst>
                                      </p:cBhvr>
                                      <p:to>
                                        <p:strVal val="visible"/>
                                      </p:to>
                                    </p:set>
                                    <p:anim calcmode="lin" valueType="num">
                                      <p:cBhvr additive="base">
                                        <p:cTn id="63" dur="500" fill="hold"/>
                                        <p:tgtEl>
                                          <p:spTgt spid="4">
                                            <p:graphicEl>
                                              <a:dgm id="{87C17ECD-D58B-4883-ADCA-2B925941068E}"/>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graphicEl>
                                              <a:dgm id="{87C17ECD-D58B-4883-ADCA-2B925941068E}"/>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
                                            <p:graphicEl>
                                              <a:dgm id="{DBB298C9-F997-4662-994B-6F0774751302}"/>
                                            </p:graphicEl>
                                          </p:spTgt>
                                        </p:tgtEl>
                                        <p:attrNameLst>
                                          <p:attrName>style.visibility</p:attrName>
                                        </p:attrNameLst>
                                      </p:cBhvr>
                                      <p:to>
                                        <p:strVal val="visible"/>
                                      </p:to>
                                    </p:set>
                                    <p:anim calcmode="lin" valueType="num">
                                      <p:cBhvr additive="base">
                                        <p:cTn id="67" dur="500" fill="hold"/>
                                        <p:tgtEl>
                                          <p:spTgt spid="4">
                                            <p:graphicEl>
                                              <a:dgm id="{DBB298C9-F997-4662-994B-6F0774751302}"/>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graphicEl>
                                              <a:dgm id="{DBB298C9-F997-4662-994B-6F077475130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tsikko 1"/>
          <p:cNvSpPr>
            <a:spLocks noGrp="1"/>
          </p:cNvSpPr>
          <p:nvPr>
            <p:ph type="title"/>
          </p:nvPr>
        </p:nvSpPr>
        <p:spPr/>
        <p:txBody>
          <a:bodyPr/>
          <a:lstStyle/>
          <a:p>
            <a:r>
              <a:rPr lang="fi-FI" altLang="fi-FI" sz="3200" dirty="0" smtClean="0"/>
              <a:t>Kulttuurinen moninaisuus ja kielitietoisuus </a:t>
            </a:r>
          </a:p>
        </p:txBody>
      </p:sp>
      <p:sp>
        <p:nvSpPr>
          <p:cNvPr id="3" name="Sisällön paikkamerkki 2"/>
          <p:cNvSpPr>
            <a:spLocks noGrp="1"/>
          </p:cNvSpPr>
          <p:nvPr>
            <p:ph idx="1"/>
          </p:nvPr>
        </p:nvSpPr>
        <p:spPr>
          <a:xfrm>
            <a:off x="785813" y="1700213"/>
            <a:ext cx="7672387" cy="4752975"/>
          </a:xfrm>
        </p:spPr>
        <p:txBody>
          <a:bodyPr>
            <a:normAutofit fontScale="92500" lnSpcReduction="10000"/>
          </a:bodyPr>
          <a:lstStyle/>
          <a:p>
            <a:pPr>
              <a:defRPr/>
            </a:pPr>
            <a:r>
              <a:rPr lang="fi-FI" sz="2200" dirty="0" smtClean="0"/>
              <a:t>TAVOITE: tilan antaminen monimuotoisuudelle, sen näkyväksi tekeminen, dialogin edistäminen</a:t>
            </a:r>
          </a:p>
          <a:p>
            <a:pPr>
              <a:defRPr/>
            </a:pPr>
            <a:r>
              <a:rPr lang="fi-FI" sz="2200" dirty="0"/>
              <a:t>A</a:t>
            </a:r>
            <a:r>
              <a:rPr lang="fi-FI" sz="2200" dirty="0" smtClean="0"/>
              <a:t>janmukaisten, aikaa kestävien ja neutraalien  pääkäsitteiden valinta, määritteleminen  ja avaaminen: </a:t>
            </a:r>
            <a:r>
              <a:rPr lang="fi-FI" sz="2200" i="1" dirty="0" smtClean="0"/>
              <a:t>kulttuurienvälisyys, kulttuurinen moninaisuus, kielitietoinen koulu</a:t>
            </a:r>
          </a:p>
          <a:p>
            <a:pPr>
              <a:defRPr/>
            </a:pPr>
            <a:r>
              <a:rPr lang="fi-FI" sz="2200" dirty="0"/>
              <a:t>K</a:t>
            </a:r>
            <a:r>
              <a:rPr lang="fi-FI" sz="2200" dirty="0" smtClean="0"/>
              <a:t>oskee koko koulua, yhteisön kaikkia jäseniä. </a:t>
            </a:r>
          </a:p>
          <a:p>
            <a:pPr>
              <a:defRPr/>
            </a:pPr>
            <a:r>
              <a:rPr lang="fi-FI" sz="2200" dirty="0" smtClean="0"/>
              <a:t>Perustuu käsityksen, että oppilas on monikielinen ja hänellä on monta identiteettiä (kerroksisia, ristiriitaisia, muuntuvia)</a:t>
            </a:r>
          </a:p>
          <a:p>
            <a:pPr>
              <a:defRPr/>
            </a:pPr>
            <a:r>
              <a:rPr lang="fi-FI" sz="2200" dirty="0" smtClean="0"/>
              <a:t>Kulttuurien ja kielten moninaisuutta ei nähdä ensisijaisesti ongelmana, vaan voimavarana, ilona </a:t>
            </a:r>
          </a:p>
          <a:p>
            <a:pPr>
              <a:defRPr/>
            </a:pPr>
            <a:r>
              <a:rPr lang="fi-FI" sz="2200" dirty="0" smtClean="0"/>
              <a:t>Ei korosteta erilaisuutta (paljon </a:t>
            </a:r>
            <a:r>
              <a:rPr lang="fi-FI" sz="2200" dirty="0" err="1" smtClean="0"/>
              <a:t>samanlaisuuutta</a:t>
            </a:r>
            <a:r>
              <a:rPr lang="fi-FI" sz="2200" dirty="0" smtClean="0"/>
              <a:t>)</a:t>
            </a:r>
          </a:p>
          <a:p>
            <a:pPr>
              <a:defRPr/>
            </a:pPr>
            <a:r>
              <a:rPr lang="fi-FI" sz="2200" dirty="0" smtClean="0"/>
              <a:t>Kielitietoisuus: kieli on olennainen osa oppimista</a:t>
            </a:r>
          </a:p>
          <a:p>
            <a:pPr>
              <a:defRPr/>
            </a:pPr>
            <a:r>
              <a:rPr lang="fi-FI" sz="2200" dirty="0"/>
              <a:t>Kielet eivät kilpaile vaan tuetaan </a:t>
            </a:r>
            <a:r>
              <a:rPr lang="fi-FI" sz="2200" dirty="0" smtClean="0"/>
              <a:t>moni-  ja rinnakkaiskielisyyttä</a:t>
            </a:r>
            <a:r>
              <a:rPr lang="fi-FI" sz="2200" dirty="0"/>
              <a:t>.</a:t>
            </a:r>
          </a:p>
          <a:p>
            <a:pPr>
              <a:defRPr/>
            </a:pPr>
            <a:r>
              <a:rPr lang="fi-FI" sz="2200" dirty="0" smtClean="0"/>
              <a:t>Käsitys jokaisesta </a:t>
            </a:r>
            <a:r>
              <a:rPr lang="fi-FI" sz="2200" dirty="0"/>
              <a:t>opettajasta kielellisenä mallina </a:t>
            </a:r>
            <a:r>
              <a:rPr lang="fi-FI" sz="2200" dirty="0" smtClean="0"/>
              <a:t>ja kielen opettajana</a:t>
            </a:r>
            <a:endParaRPr lang="fi-FI" sz="2200" dirty="0"/>
          </a:p>
          <a:p>
            <a:pPr>
              <a:defRPr/>
            </a:pPr>
            <a:endParaRPr lang="fi-FI" dirty="0"/>
          </a:p>
          <a:p>
            <a:pPr>
              <a:defRPr/>
            </a:pPr>
            <a:endParaRPr lang="fi-FI" dirty="0"/>
          </a:p>
        </p:txBody>
      </p:sp>
    </p:spTree>
    <p:extLst>
      <p:ext uri="{BB962C8B-B14F-4D97-AF65-F5344CB8AC3E}">
        <p14:creationId xmlns:p14="http://schemas.microsoft.com/office/powerpoint/2010/main" val="16499204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20738" y="785813"/>
            <a:ext cx="7843837" cy="785812"/>
          </a:xfrm>
        </p:spPr>
        <p:txBody>
          <a:bodyPr/>
          <a:lstStyle/>
          <a:p>
            <a:r>
              <a:rPr lang="fi-FI" sz="2800" dirty="0" smtClean="0">
                <a:latin typeface="Arial" pitchFamily="34" charset="0"/>
                <a:cs typeface="Arial" pitchFamily="34" charset="0"/>
              </a:rPr>
              <a:t>	</a:t>
            </a:r>
            <a:r>
              <a:rPr lang="fi-FI" sz="2800" dirty="0" smtClean="0">
                <a:latin typeface="AGaramond"/>
                <a:cs typeface="Arial" pitchFamily="34" charset="0"/>
              </a:rPr>
              <a:t>Perusopetus</a:t>
            </a:r>
            <a:br>
              <a:rPr lang="fi-FI" sz="2800" dirty="0" smtClean="0">
                <a:latin typeface="AGaramond"/>
                <a:cs typeface="Arial" pitchFamily="34" charset="0"/>
              </a:rPr>
            </a:br>
            <a:endParaRPr lang="fi-FI" sz="2800" dirty="0" smtClean="0">
              <a:latin typeface="AGaramond"/>
              <a:cs typeface="Arial" pitchFamily="34" charset="0"/>
            </a:endParaRPr>
          </a:p>
        </p:txBody>
      </p:sp>
      <p:sp>
        <p:nvSpPr>
          <p:cNvPr id="17411" name="Rectangle 3"/>
          <p:cNvSpPr>
            <a:spLocks noGrp="1" noChangeArrowheads="1"/>
          </p:cNvSpPr>
          <p:nvPr>
            <p:ph type="body" idx="1"/>
          </p:nvPr>
        </p:nvSpPr>
        <p:spPr>
          <a:xfrm>
            <a:off x="107504" y="1268760"/>
            <a:ext cx="9036496" cy="5251103"/>
          </a:xfrm>
        </p:spPr>
        <p:txBody>
          <a:bodyPr/>
          <a:lstStyle/>
          <a:p>
            <a:pPr>
              <a:lnSpc>
                <a:spcPct val="80000"/>
              </a:lnSpc>
            </a:pPr>
            <a:r>
              <a:rPr lang="fi-FI" dirty="0" smtClean="0"/>
              <a:t>- </a:t>
            </a:r>
            <a:r>
              <a:rPr lang="fi-FI" dirty="0" smtClean="0"/>
              <a:t>äidinkieli </a:t>
            </a:r>
            <a:r>
              <a:rPr lang="fi-FI" dirty="0" smtClean="0"/>
              <a:t>ja kirjallisuus -oppiaineessa oppimäärä suomi tai ruotsi toisena kielenä </a:t>
            </a:r>
            <a:br>
              <a:rPr lang="fi-FI" dirty="0" smtClean="0"/>
            </a:br>
            <a:r>
              <a:rPr lang="fi-FI" dirty="0" smtClean="0"/>
              <a:t>* kun oppilaan äidinkieli on muu kuin suomi, ruotsi tai saame ja oppilaan kielitaito ei ole äidinkielisen tasoinen</a:t>
            </a:r>
          </a:p>
          <a:p>
            <a:pPr>
              <a:lnSpc>
                <a:spcPct val="80000"/>
              </a:lnSpc>
            </a:pPr>
            <a:r>
              <a:rPr lang="fi-FI" dirty="0" smtClean="0"/>
              <a:t>- oman </a:t>
            </a:r>
            <a:r>
              <a:rPr lang="fi-FI" dirty="0" smtClean="0"/>
              <a:t>äidinkielen opetus</a:t>
            </a:r>
            <a:br>
              <a:rPr lang="fi-FI" dirty="0" smtClean="0"/>
            </a:br>
            <a:r>
              <a:rPr lang="fi-FI" dirty="0" smtClean="0"/>
              <a:t>* ei velvoitetta järjestää eikä osallistua</a:t>
            </a:r>
          </a:p>
          <a:p>
            <a:pPr>
              <a:lnSpc>
                <a:spcPct val="80000"/>
              </a:lnSpc>
            </a:pPr>
            <a:r>
              <a:rPr lang="fi-FI" dirty="0" smtClean="0"/>
              <a:t>- oman </a:t>
            </a:r>
            <a:r>
              <a:rPr lang="fi-FI" dirty="0" smtClean="0"/>
              <a:t>uskonnon opetus</a:t>
            </a:r>
            <a:br>
              <a:rPr lang="fi-FI" dirty="0" smtClean="0"/>
            </a:br>
            <a:r>
              <a:rPr lang="fi-FI" dirty="0" smtClean="0"/>
              <a:t>* järjestettävä, jos opetuksen järjestäjän kouluissa vähintään kolme, joiden huoltajat pyytävät</a:t>
            </a:r>
          </a:p>
          <a:p>
            <a:pPr>
              <a:lnSpc>
                <a:spcPct val="80000"/>
              </a:lnSpc>
            </a:pPr>
            <a:r>
              <a:rPr lang="fi-FI" dirty="0" smtClean="0"/>
              <a:t>- muu </a:t>
            </a:r>
            <a:r>
              <a:rPr lang="fi-FI" dirty="0" smtClean="0"/>
              <a:t>opetuksen tuki</a:t>
            </a:r>
            <a:br>
              <a:rPr lang="fi-FI" dirty="0" smtClean="0"/>
            </a:br>
            <a:r>
              <a:rPr lang="fi-FI" dirty="0" smtClean="0"/>
              <a:t>* tarvitaan eri oppiaineissa</a:t>
            </a:r>
          </a:p>
          <a:p>
            <a:pPr>
              <a:lnSpc>
                <a:spcPct val="80000"/>
              </a:lnSpc>
            </a:pPr>
            <a:r>
              <a:rPr lang="fi-FI" dirty="0" smtClean="0"/>
              <a:t>- Rahoitus</a:t>
            </a:r>
            <a:r>
              <a:rPr lang="fi-FI" dirty="0" smtClean="0"/>
              <a:t>: </a:t>
            </a:r>
            <a:br>
              <a:rPr lang="fi-FI" dirty="0" smtClean="0"/>
            </a:br>
            <a:r>
              <a:rPr lang="fi-FI" dirty="0" smtClean="0"/>
              <a:t>* korotettu asukasperusteinen valtionosuus vieraskielisistä (6–15-vuotiaat)</a:t>
            </a:r>
            <a:br>
              <a:rPr lang="fi-FI" dirty="0" smtClean="0"/>
            </a:br>
            <a:r>
              <a:rPr lang="fi-FI" dirty="0" smtClean="0"/>
              <a:t>* Opetushallituksen erillinen valtionavustus suomi/ruotsi toisena kielenä -opetukseen ja muun opetukseen tukeen kuusi vuotta sekä oman äidinkielen opetukseen koko kouluajan</a:t>
            </a:r>
          </a:p>
          <a:p>
            <a:pPr>
              <a:lnSpc>
                <a:spcPct val="80000"/>
              </a:lnSpc>
            </a:pPr>
            <a:endParaRPr lang="fi-FI" dirty="0" smtClean="0"/>
          </a:p>
          <a:p>
            <a:pPr>
              <a:lnSpc>
                <a:spcPct val="80000"/>
              </a:lnSpc>
            </a:pPr>
            <a:endParaRPr lang="fi-FI" dirty="0" smtClean="0"/>
          </a:p>
        </p:txBody>
      </p:sp>
    </p:spTree>
    <p:extLst>
      <p:ext uri="{BB962C8B-B14F-4D97-AF65-F5344CB8AC3E}">
        <p14:creationId xmlns:p14="http://schemas.microsoft.com/office/powerpoint/2010/main" val="36154570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tsikko 1"/>
          <p:cNvSpPr>
            <a:spLocks noGrp="1"/>
          </p:cNvSpPr>
          <p:nvPr>
            <p:ph type="title"/>
          </p:nvPr>
        </p:nvSpPr>
        <p:spPr/>
        <p:txBody>
          <a:bodyPr/>
          <a:lstStyle/>
          <a:p>
            <a:r>
              <a:rPr lang="fi-FI" altLang="fi-FI" sz="3200" dirty="0" smtClean="0"/>
              <a:t>Luku 9: Kieleen ja kulttuuriin liittyviä erityiskysymyksiä</a:t>
            </a:r>
          </a:p>
        </p:txBody>
      </p:sp>
      <p:sp>
        <p:nvSpPr>
          <p:cNvPr id="3" name="Sisällön paikkamerkki 2"/>
          <p:cNvSpPr>
            <a:spLocks noGrp="1"/>
          </p:cNvSpPr>
          <p:nvPr>
            <p:ph idx="1"/>
          </p:nvPr>
        </p:nvSpPr>
        <p:spPr>
          <a:xfrm>
            <a:off x="785813" y="1700213"/>
            <a:ext cx="7672387" cy="4752975"/>
          </a:xfrm>
        </p:spPr>
        <p:txBody>
          <a:bodyPr>
            <a:normAutofit lnSpcReduction="10000"/>
          </a:bodyPr>
          <a:lstStyle/>
          <a:p>
            <a:pPr>
              <a:defRPr/>
            </a:pPr>
            <a:r>
              <a:rPr lang="fi-FI" sz="2200" dirty="0" smtClean="0"/>
              <a:t>Kaikkien oppilaiden opetuksessa noudatetaan yhteisiä, perusopetuksen opetussuunnitelman mukaisia tavoitteita ja periaatteita. </a:t>
            </a:r>
          </a:p>
          <a:p>
            <a:pPr>
              <a:defRPr/>
            </a:pPr>
            <a:r>
              <a:rPr lang="fi-FI" sz="2200" dirty="0" smtClean="0"/>
              <a:t>Oppilaiden kielelliset valmiudet sekä kulttuuritausta otetaan perusopetuksessa huomioon.</a:t>
            </a:r>
          </a:p>
          <a:p>
            <a:pPr>
              <a:defRPr/>
            </a:pPr>
            <a:r>
              <a:rPr lang="fi-FI" sz="2200" dirty="0" smtClean="0"/>
              <a:t>9.1. Saamelaiset ja saamenkieliset</a:t>
            </a:r>
          </a:p>
          <a:p>
            <a:pPr>
              <a:defRPr/>
            </a:pPr>
            <a:r>
              <a:rPr lang="fi-FI" sz="2200" dirty="0" smtClean="0"/>
              <a:t>9.2. Romanit</a:t>
            </a:r>
          </a:p>
          <a:p>
            <a:pPr>
              <a:defRPr/>
            </a:pPr>
            <a:r>
              <a:rPr lang="fi-FI" sz="2200" dirty="0" smtClean="0"/>
              <a:t>9.3. Viittomakieliset</a:t>
            </a:r>
          </a:p>
          <a:p>
            <a:pPr>
              <a:defRPr/>
            </a:pPr>
            <a:r>
              <a:rPr lang="fi-FI" sz="2200" dirty="0" smtClean="0"/>
              <a:t>9.4. Muut monikieliset oppilaat</a:t>
            </a:r>
            <a:endParaRPr lang="fi-FI" sz="2200" dirty="0"/>
          </a:p>
          <a:p>
            <a:pPr lvl="2">
              <a:defRPr/>
            </a:pPr>
            <a:r>
              <a:rPr lang="fi-FI" dirty="0" smtClean="0"/>
              <a:t>Monikielisyyden tukeminen</a:t>
            </a:r>
          </a:p>
          <a:p>
            <a:pPr lvl="2">
              <a:defRPr/>
            </a:pPr>
            <a:r>
              <a:rPr lang="fi-FI" dirty="0" smtClean="0"/>
              <a:t>Otetaan huomioon äidinkieli, kulttuuri ja maassaoloaika</a:t>
            </a:r>
          </a:p>
          <a:p>
            <a:pPr lvl="2">
              <a:defRPr/>
            </a:pPr>
            <a:r>
              <a:rPr lang="fi-FI" dirty="0" smtClean="0"/>
              <a:t>Pyritään tarjoamaan oman äidinkielen opetusta</a:t>
            </a:r>
          </a:p>
          <a:p>
            <a:pPr lvl="2">
              <a:defRPr/>
            </a:pPr>
            <a:r>
              <a:rPr lang="fi-FI" dirty="0" smtClean="0"/>
              <a:t>Annetaan tarvittaessa tukea myös muilla oppimisen osa-alueilla</a:t>
            </a:r>
            <a:endParaRPr lang="fi-FI" dirty="0"/>
          </a:p>
          <a:p>
            <a:pPr>
              <a:defRPr/>
            </a:pPr>
            <a:endParaRPr lang="fi-FI" dirty="0"/>
          </a:p>
        </p:txBody>
      </p:sp>
    </p:spTree>
    <p:extLst>
      <p:ext uri="{BB962C8B-B14F-4D97-AF65-F5344CB8AC3E}">
        <p14:creationId xmlns:p14="http://schemas.microsoft.com/office/powerpoint/2010/main" val="40724835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tsikko 1"/>
          <p:cNvSpPr>
            <a:spLocks noGrp="1"/>
          </p:cNvSpPr>
          <p:nvPr>
            <p:ph type="title"/>
          </p:nvPr>
        </p:nvSpPr>
        <p:spPr>
          <a:xfrm>
            <a:off x="820800" y="404664"/>
            <a:ext cx="7843838" cy="1452700"/>
          </a:xfrm>
        </p:spPr>
        <p:txBody>
          <a:bodyPr/>
          <a:lstStyle/>
          <a:p>
            <a:r>
              <a:rPr lang="fi-FI" altLang="fi-FI" sz="3200" dirty="0" smtClean="0"/>
              <a:t>Luku 9.4: Paikallisesti päätettävät asiat</a:t>
            </a:r>
          </a:p>
        </p:txBody>
      </p:sp>
      <p:sp>
        <p:nvSpPr>
          <p:cNvPr id="3" name="Sisällön paikkamerkki 2"/>
          <p:cNvSpPr>
            <a:spLocks noGrp="1"/>
          </p:cNvSpPr>
          <p:nvPr>
            <p:ph idx="1"/>
          </p:nvPr>
        </p:nvSpPr>
        <p:spPr>
          <a:xfrm>
            <a:off x="395536" y="1556793"/>
            <a:ext cx="8568951" cy="4896396"/>
          </a:xfrm>
        </p:spPr>
        <p:txBody>
          <a:bodyPr>
            <a:normAutofit/>
          </a:bodyPr>
          <a:lstStyle/>
          <a:p>
            <a:pPr>
              <a:defRPr/>
            </a:pPr>
            <a:r>
              <a:rPr lang="fi-FI" sz="2200" dirty="0" smtClean="0"/>
              <a:t>Otetaan huomioon paikalliset, kieleen ja kulttuuriin liittyvät erityiskysymykset ja ratkaistaan, miten opetus järjestetään.</a:t>
            </a:r>
          </a:p>
          <a:p>
            <a:pPr>
              <a:defRPr/>
            </a:pPr>
            <a:r>
              <a:rPr lang="fi-FI" sz="2200" dirty="0" smtClean="0"/>
              <a:t>Opetussuunnitelman laadinnassa tehdään yhteistyötä oppilaiden, huoltajien sekä kyseisten kieli- ja kulttuuriyhteisöjen kanssa</a:t>
            </a:r>
          </a:p>
          <a:p>
            <a:pPr>
              <a:defRPr/>
            </a:pPr>
            <a:r>
              <a:rPr lang="fi-FI" sz="2200" dirty="0" smtClean="0"/>
              <a:t>Opetuksen järjestäjä päättää ja kuvaa opetussuunnitelmassa:</a:t>
            </a:r>
          </a:p>
          <a:p>
            <a:pPr lvl="2">
              <a:defRPr/>
            </a:pPr>
            <a:r>
              <a:rPr lang="fi-FI" dirty="0" smtClean="0"/>
              <a:t>miten </a:t>
            </a:r>
            <a:r>
              <a:rPr lang="fi-FI" dirty="0"/>
              <a:t>oppilaiden kieli, kielelliset valmiudet ja kulttuuri otetaan huomioon opetuksen järjestämisessä ja koulutyössä ja miten opetus käytännössä järjestetään</a:t>
            </a:r>
          </a:p>
          <a:p>
            <a:pPr lvl="2"/>
            <a:r>
              <a:rPr lang="fi-FI" dirty="0"/>
              <a:t>minkälaisin toimenpitein oppilaiden kieli- ja kulttuuri-identiteetin kehittymistä tuetaan </a:t>
            </a:r>
          </a:p>
          <a:p>
            <a:pPr lvl="2"/>
            <a:r>
              <a:rPr lang="fi-FI" dirty="0"/>
              <a:t>käytetäänkö oppimissuunnitelmaa oppilaan opiskelun tukena sekä mikä on oppimissuunnitelman rakenne ja keskeinen sisältö.</a:t>
            </a:r>
          </a:p>
          <a:p>
            <a:pPr>
              <a:defRPr/>
            </a:pPr>
            <a:endParaRPr lang="fi-FI" dirty="0"/>
          </a:p>
        </p:txBody>
      </p:sp>
    </p:spTree>
    <p:extLst>
      <p:ext uri="{BB962C8B-B14F-4D97-AF65-F5344CB8AC3E}">
        <p14:creationId xmlns:p14="http://schemas.microsoft.com/office/powerpoint/2010/main" val="26002108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20738" y="785813"/>
            <a:ext cx="7843837" cy="1071562"/>
          </a:xfrm>
        </p:spPr>
        <p:txBody>
          <a:bodyPr/>
          <a:lstStyle/>
          <a:p>
            <a:pPr algn="ctr"/>
            <a:r>
              <a:rPr lang="fi-FI" sz="3200" dirty="0" smtClean="0"/>
              <a:t>Oman äidinkielen opetus</a:t>
            </a:r>
            <a:br>
              <a:rPr lang="fi-FI" sz="3200" dirty="0" smtClean="0"/>
            </a:br>
            <a:r>
              <a:rPr lang="fi-FI" sz="3200" dirty="0" smtClean="0">
                <a:latin typeface="Arial" pitchFamily="34" charset="0"/>
                <a:cs typeface="Arial" pitchFamily="34" charset="0"/>
              </a:rPr>
              <a:t> Tiedote </a:t>
            </a:r>
            <a:r>
              <a:rPr lang="fi-FI" sz="3200" dirty="0" smtClean="0">
                <a:latin typeface="Arial" pitchFamily="34" charset="0"/>
                <a:cs typeface="Arial" pitchFamily="34" charset="0"/>
              </a:rPr>
              <a:t>5/2016 </a:t>
            </a:r>
            <a:r>
              <a:rPr lang="fi-FI" sz="3200" dirty="0" err="1" smtClean="0">
                <a:latin typeface="Arial" pitchFamily="34" charset="0"/>
                <a:cs typeface="Arial" pitchFamily="34" charset="0"/>
              </a:rPr>
              <a:t>www.oph.fi</a:t>
            </a:r>
            <a:endParaRPr lang="fi-FI" sz="3200" dirty="0" smtClean="0"/>
          </a:p>
        </p:txBody>
      </p:sp>
      <p:sp>
        <p:nvSpPr>
          <p:cNvPr id="18435" name="Rectangle 3"/>
          <p:cNvSpPr>
            <a:spLocks noGrp="1" noChangeArrowheads="1"/>
          </p:cNvSpPr>
          <p:nvPr>
            <p:ph type="body" idx="1"/>
          </p:nvPr>
        </p:nvSpPr>
        <p:spPr>
          <a:xfrm>
            <a:off x="444500" y="1784350"/>
            <a:ext cx="8699500" cy="4435475"/>
          </a:xfrm>
        </p:spPr>
        <p:txBody>
          <a:bodyPr/>
          <a:lstStyle/>
          <a:p>
            <a:r>
              <a:rPr lang="fi-FI" sz="2000" dirty="0" smtClean="0"/>
              <a:t>- valtionavustusta </a:t>
            </a:r>
            <a:r>
              <a:rPr lang="fi-FI" sz="2000" dirty="0" smtClean="0"/>
              <a:t>enintään 2 viikkotunnista </a:t>
            </a:r>
          </a:p>
          <a:p>
            <a:r>
              <a:rPr lang="fi-FI" sz="2000" dirty="0" smtClean="0"/>
              <a:t>- opetustunnin </a:t>
            </a:r>
            <a:r>
              <a:rPr lang="fi-FI" sz="2000" dirty="0" smtClean="0"/>
              <a:t>laskennallinen kustannus 25 €</a:t>
            </a:r>
          </a:p>
          <a:p>
            <a:r>
              <a:rPr lang="fi-FI" sz="2000" dirty="0" smtClean="0"/>
              <a:t>- ryhmään </a:t>
            </a:r>
            <a:r>
              <a:rPr lang="fi-FI" sz="2000" dirty="0" smtClean="0"/>
              <a:t>tulee kuulua lukukauden alussa tai kurssimuotoisessa opetuksessa kurssin alkaessa vähintään neljä oppilasta </a:t>
            </a:r>
          </a:p>
          <a:p>
            <a:r>
              <a:rPr lang="fi-FI" sz="2000" dirty="0" smtClean="0"/>
              <a:t>- oppilaat </a:t>
            </a:r>
            <a:r>
              <a:rPr lang="fi-FI" sz="2000" dirty="0" smtClean="0"/>
              <a:t>voivat olla esiopetuksesta, perusopetuksen ja lukiokoulutuksen eri luokka-asteilta, eri kunnista sekä yksityisistä ja valtion kouluista. Ryhmän voi muodostaa myös pelkästään esiopetuksessa olevista maahanmuuttajista. </a:t>
            </a:r>
          </a:p>
          <a:p>
            <a:r>
              <a:rPr lang="fi-FI" sz="2000" dirty="0" smtClean="0"/>
              <a:t>- opetus </a:t>
            </a:r>
            <a:r>
              <a:rPr lang="fi-FI" sz="2000" dirty="0" smtClean="0"/>
              <a:t>järjestetään koulupäivän aikana</a:t>
            </a:r>
          </a:p>
          <a:p>
            <a:r>
              <a:rPr lang="fi-FI" sz="2000" dirty="0" smtClean="0"/>
              <a:t>- avustusta </a:t>
            </a:r>
            <a:r>
              <a:rPr lang="fi-FI" sz="2000" dirty="0" smtClean="0"/>
              <a:t>ei myönnetä, jos kyseessä on koulun opetuskieli </a:t>
            </a:r>
          </a:p>
          <a:p>
            <a:r>
              <a:rPr lang="fi-FI" sz="2000" dirty="0" smtClean="0"/>
              <a:t>- </a:t>
            </a:r>
            <a:r>
              <a:rPr lang="fi-FI" sz="2000" dirty="0" smtClean="0">
                <a:cs typeface="Arial" pitchFamily="34" charset="0"/>
              </a:rPr>
              <a:t>valtionavustus </a:t>
            </a:r>
            <a:r>
              <a:rPr lang="fi-FI" sz="2000" dirty="0">
                <a:cs typeface="Arial" pitchFamily="34" charset="0"/>
              </a:rPr>
              <a:t>enintään 86 %</a:t>
            </a:r>
          </a:p>
          <a:p>
            <a:pPr marL="0" indent="0">
              <a:lnSpc>
                <a:spcPct val="80000"/>
              </a:lnSpc>
            </a:pPr>
            <a:r>
              <a:rPr lang="fi-FI" sz="2000" dirty="0" smtClean="0">
                <a:cs typeface="Arial" pitchFamily="34" charset="0"/>
              </a:rPr>
              <a:t>- haku </a:t>
            </a:r>
            <a:r>
              <a:rPr lang="fi-FI" sz="2000" dirty="0">
                <a:cs typeface="Arial" pitchFamily="34" charset="0"/>
              </a:rPr>
              <a:t>joulukuussa jälkikäteen annetun opetuksen </a:t>
            </a:r>
            <a:r>
              <a:rPr lang="fi-FI" sz="2000" dirty="0" smtClean="0">
                <a:cs typeface="Arial" pitchFamily="34" charset="0"/>
              </a:rPr>
              <a:t>perusteella</a:t>
            </a:r>
          </a:p>
          <a:p>
            <a:pPr marL="0" indent="0">
              <a:lnSpc>
                <a:spcPct val="80000"/>
              </a:lnSpc>
            </a:pPr>
            <a:r>
              <a:rPr lang="fi-FI" sz="2000" dirty="0" smtClean="0"/>
              <a:t>- n</a:t>
            </a:r>
            <a:r>
              <a:rPr lang="fi-FI" sz="2000" dirty="0"/>
              <a:t>. 55 opetettavaa kieltä ja n. 16 000 oppilasta (OPH)</a:t>
            </a:r>
          </a:p>
          <a:p>
            <a:pPr>
              <a:lnSpc>
                <a:spcPct val="80000"/>
              </a:lnSpc>
              <a:buFontTx/>
              <a:buChar char="-"/>
            </a:pPr>
            <a:endParaRPr lang="fi-FI" sz="2000" dirty="0">
              <a:cs typeface="Arial" pitchFamily="34" charset="0"/>
            </a:endParaRPr>
          </a:p>
          <a:p>
            <a:endParaRPr lang="fi-FI" sz="2000" dirty="0" smtClean="0"/>
          </a:p>
        </p:txBody>
      </p:sp>
    </p:spTree>
    <p:extLst>
      <p:ext uri="{BB962C8B-B14F-4D97-AF65-F5344CB8AC3E}">
        <p14:creationId xmlns:p14="http://schemas.microsoft.com/office/powerpoint/2010/main" val="13185848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tsikko 1"/>
          <p:cNvSpPr>
            <a:spLocks noGrp="1"/>
          </p:cNvSpPr>
          <p:nvPr>
            <p:ph type="title"/>
          </p:nvPr>
        </p:nvSpPr>
        <p:spPr>
          <a:xfrm>
            <a:off x="785813" y="785813"/>
            <a:ext cx="7843837" cy="1071562"/>
          </a:xfrm>
        </p:spPr>
        <p:txBody>
          <a:bodyPr/>
          <a:lstStyle/>
          <a:p>
            <a:r>
              <a:rPr lang="fi-FI" altLang="fi-FI" sz="2800" smtClean="0">
                <a:latin typeface="AGaramond"/>
              </a:rPr>
              <a:t>Yleisimmät kielet ja oppilasmäärät </a:t>
            </a:r>
            <a:r>
              <a:rPr lang="fi-FI" altLang="fi-FI" sz="2800" b="1" smtClean="0">
                <a:latin typeface="AGaramond"/>
              </a:rPr>
              <a:t>2014 (</a:t>
            </a:r>
            <a:r>
              <a:rPr lang="fi-FI" altLang="fi-FI" sz="2800" smtClean="0">
                <a:latin typeface="AGaramond"/>
              </a:rPr>
              <a:t>2013</a:t>
            </a:r>
            <a:r>
              <a:rPr lang="fi-FI" altLang="fi-FI" sz="2800" b="1" smtClean="0">
                <a:latin typeface="AGaramond"/>
              </a:rPr>
              <a:t>)</a:t>
            </a:r>
          </a:p>
        </p:txBody>
      </p:sp>
      <p:graphicFrame>
        <p:nvGraphicFramePr>
          <p:cNvPr id="7" name="Sisällön paikkamerkki 6"/>
          <p:cNvGraphicFramePr>
            <a:graphicFrameLocks noGrp="1"/>
          </p:cNvGraphicFramePr>
          <p:nvPr>
            <p:ph idx="1"/>
          </p:nvPr>
        </p:nvGraphicFramePr>
        <p:xfrm>
          <a:off x="785813" y="1643063"/>
          <a:ext cx="7858124" cy="4071936"/>
        </p:xfrm>
        <a:graphic>
          <a:graphicData uri="http://schemas.openxmlformats.org/drawingml/2006/table">
            <a:tbl>
              <a:tblPr bandRow="1">
                <a:tableStyleId>{5C22544A-7EE6-4342-B048-85BDC9FD1C3A}</a:tableStyleId>
              </a:tblPr>
              <a:tblGrid>
                <a:gridCol w="1964531"/>
                <a:gridCol w="1964531"/>
                <a:gridCol w="1964531"/>
                <a:gridCol w="1964531"/>
              </a:tblGrid>
              <a:tr h="678656">
                <a:tc>
                  <a:txBody>
                    <a:bodyPr/>
                    <a:lstStyle/>
                    <a:p>
                      <a:r>
                        <a:rPr lang="fi-FI" sz="1800" dirty="0" smtClean="0"/>
                        <a:t>venäjä</a:t>
                      </a:r>
                      <a:endParaRPr lang="fi-FI" sz="1800" dirty="0"/>
                    </a:p>
                  </a:txBody>
                  <a:tcPr/>
                </a:tc>
                <a:tc>
                  <a:txBody>
                    <a:bodyPr/>
                    <a:lstStyle/>
                    <a:p>
                      <a:r>
                        <a:rPr lang="fi-FI" sz="1800" baseline="0" dirty="0" smtClean="0"/>
                        <a:t> </a:t>
                      </a:r>
                      <a:r>
                        <a:rPr lang="fi-FI" sz="1800" b="0" baseline="0" dirty="0" smtClean="0"/>
                        <a:t>4746</a:t>
                      </a:r>
                      <a:r>
                        <a:rPr lang="fi-FI" sz="1800" b="1" dirty="0" smtClean="0"/>
                        <a:t> </a:t>
                      </a:r>
                      <a:r>
                        <a:rPr lang="fi-FI" sz="1800" dirty="0" smtClean="0"/>
                        <a:t>(4551)</a:t>
                      </a:r>
                      <a:endParaRPr lang="fi-FI" sz="1800" dirty="0"/>
                    </a:p>
                  </a:txBody>
                  <a:tcPr/>
                </a:tc>
                <a:tc>
                  <a:txBody>
                    <a:bodyPr/>
                    <a:lstStyle/>
                    <a:p>
                      <a:r>
                        <a:rPr lang="fi-FI" sz="1800" dirty="0" smtClean="0"/>
                        <a:t>vietnam</a:t>
                      </a:r>
                      <a:endParaRPr lang="fi-FI" sz="1800" dirty="0"/>
                    </a:p>
                  </a:txBody>
                  <a:tcPr/>
                </a:tc>
                <a:tc>
                  <a:txBody>
                    <a:bodyPr/>
                    <a:lstStyle/>
                    <a:p>
                      <a:r>
                        <a:rPr lang="fi-FI" sz="1800" dirty="0" smtClean="0"/>
                        <a:t> 494(513)</a:t>
                      </a:r>
                      <a:endParaRPr lang="fi-FI" sz="1800" dirty="0"/>
                    </a:p>
                  </a:txBody>
                  <a:tcPr/>
                </a:tc>
              </a:tr>
              <a:tr h="678656">
                <a:tc>
                  <a:txBody>
                    <a:bodyPr/>
                    <a:lstStyle/>
                    <a:p>
                      <a:r>
                        <a:rPr lang="fi-FI" sz="1800" dirty="0" smtClean="0"/>
                        <a:t>somali</a:t>
                      </a:r>
                      <a:endParaRPr lang="fi-FI" sz="1800" dirty="0"/>
                    </a:p>
                  </a:txBody>
                  <a:tcPr/>
                </a:tc>
                <a:tc>
                  <a:txBody>
                    <a:bodyPr/>
                    <a:lstStyle/>
                    <a:p>
                      <a:r>
                        <a:rPr lang="fi-FI" sz="1800" baseline="0" dirty="0" smtClean="0"/>
                        <a:t> 2290</a:t>
                      </a:r>
                      <a:r>
                        <a:rPr lang="fi-FI" sz="1800" dirty="0" smtClean="0"/>
                        <a:t> (2084)</a:t>
                      </a:r>
                      <a:endParaRPr lang="fi-FI" sz="1800" dirty="0"/>
                    </a:p>
                  </a:txBody>
                  <a:tcPr/>
                </a:tc>
                <a:tc>
                  <a:txBody>
                    <a:bodyPr/>
                    <a:lstStyle/>
                    <a:p>
                      <a:r>
                        <a:rPr lang="fi-FI" sz="1800" dirty="0" smtClean="0"/>
                        <a:t>kiina</a:t>
                      </a:r>
                      <a:endParaRPr lang="fi-FI" sz="1800" dirty="0"/>
                    </a:p>
                  </a:txBody>
                  <a:tcPr/>
                </a:tc>
                <a:tc>
                  <a:txBody>
                    <a:bodyPr/>
                    <a:lstStyle/>
                    <a:p>
                      <a:r>
                        <a:rPr lang="fi-FI" sz="1800" dirty="0" smtClean="0"/>
                        <a:t> 482 (388)</a:t>
                      </a:r>
                      <a:endParaRPr lang="fi-FI" sz="1800" dirty="0"/>
                    </a:p>
                  </a:txBody>
                  <a:tcPr/>
                </a:tc>
              </a:tr>
              <a:tr h="678656">
                <a:tc>
                  <a:txBody>
                    <a:bodyPr/>
                    <a:lstStyle/>
                    <a:p>
                      <a:r>
                        <a:rPr lang="fi-FI" sz="1800" dirty="0" smtClean="0"/>
                        <a:t>arabia</a:t>
                      </a:r>
                      <a:endParaRPr lang="fi-FI" sz="1800" dirty="0"/>
                    </a:p>
                  </a:txBody>
                  <a:tcPr/>
                </a:tc>
                <a:tc>
                  <a:txBody>
                    <a:bodyPr/>
                    <a:lstStyle/>
                    <a:p>
                      <a:r>
                        <a:rPr lang="fi-FI" sz="1800" baseline="0" dirty="0" smtClean="0"/>
                        <a:t> 1434 </a:t>
                      </a:r>
                      <a:r>
                        <a:rPr lang="fi-FI" sz="1800" dirty="0" smtClean="0"/>
                        <a:t>(1319)</a:t>
                      </a:r>
                      <a:endParaRPr lang="fi-FI" sz="1800" dirty="0"/>
                    </a:p>
                  </a:txBody>
                  <a:tcPr/>
                </a:tc>
                <a:tc>
                  <a:txBody>
                    <a:bodyPr/>
                    <a:lstStyle/>
                    <a:p>
                      <a:r>
                        <a:rPr lang="fi-FI" sz="1800" dirty="0" smtClean="0"/>
                        <a:t>kurdi</a:t>
                      </a:r>
                      <a:endParaRPr lang="fi-FI" sz="1800" dirty="0"/>
                    </a:p>
                  </a:txBody>
                  <a:tcPr/>
                </a:tc>
                <a:tc>
                  <a:txBody>
                    <a:bodyPr/>
                    <a:lstStyle/>
                    <a:p>
                      <a:r>
                        <a:rPr lang="fi-FI" sz="1800" dirty="0" smtClean="0"/>
                        <a:t> 471( 427)</a:t>
                      </a:r>
                      <a:endParaRPr lang="fi-FI" sz="1800" dirty="0"/>
                    </a:p>
                  </a:txBody>
                  <a:tcPr/>
                </a:tc>
              </a:tr>
              <a:tr h="678656">
                <a:tc>
                  <a:txBody>
                    <a:bodyPr/>
                    <a:lstStyle/>
                    <a:p>
                      <a:r>
                        <a:rPr lang="fi-FI" sz="1800" dirty="0" smtClean="0"/>
                        <a:t>viro</a:t>
                      </a:r>
                      <a:endParaRPr lang="fi-FI" sz="1800" dirty="0"/>
                    </a:p>
                  </a:txBody>
                  <a:tcPr/>
                </a:tc>
                <a:tc>
                  <a:txBody>
                    <a:bodyPr/>
                    <a:lstStyle/>
                    <a:p>
                      <a:r>
                        <a:rPr lang="fi-FI" sz="1800" dirty="0" smtClean="0"/>
                        <a:t> 1214 (1088)</a:t>
                      </a:r>
                      <a:endParaRPr lang="fi-FI" sz="1800" dirty="0"/>
                    </a:p>
                  </a:txBody>
                  <a:tcPr/>
                </a:tc>
                <a:tc>
                  <a:txBody>
                    <a:bodyPr/>
                    <a:lstStyle/>
                    <a:p>
                      <a:r>
                        <a:rPr lang="fi-FI" sz="1800" dirty="0" smtClean="0"/>
                        <a:t>persia</a:t>
                      </a:r>
                      <a:endParaRPr lang="fi-FI" sz="1800" dirty="0"/>
                    </a:p>
                  </a:txBody>
                  <a:tcPr/>
                </a:tc>
                <a:tc>
                  <a:txBody>
                    <a:bodyPr/>
                    <a:lstStyle/>
                    <a:p>
                      <a:r>
                        <a:rPr lang="fi-FI" sz="1800" dirty="0" smtClean="0"/>
                        <a:t> 426 (259)</a:t>
                      </a:r>
                    </a:p>
                  </a:txBody>
                  <a:tcPr/>
                </a:tc>
              </a:tr>
              <a:tr h="678656">
                <a:tc>
                  <a:txBody>
                    <a:bodyPr/>
                    <a:lstStyle/>
                    <a:p>
                      <a:pPr rtl="0" eaLnBrk="1" fontAlgn="t" latinLnBrk="0" hangingPunct="1"/>
                      <a:r>
                        <a:rPr lang="fi-FI" sz="1800" b="0" i="0" u="none" strike="noStrike" kern="1200" dirty="0" smtClean="0">
                          <a:solidFill>
                            <a:schemeClr val="tx1"/>
                          </a:solidFill>
                          <a:effectLst/>
                          <a:latin typeface="+mn-lt"/>
                          <a:ea typeface="+mn-ea"/>
                          <a:cs typeface="+mn-cs"/>
                        </a:rPr>
                        <a:t>albania</a:t>
                      </a:r>
                    </a:p>
                    <a:p>
                      <a:endParaRPr lang="fi-FI" sz="1800" dirty="0"/>
                    </a:p>
                  </a:txBody>
                  <a:tcPr/>
                </a:tc>
                <a:tc>
                  <a:txBody>
                    <a:bodyPr/>
                    <a:lstStyle/>
                    <a:p>
                      <a:r>
                        <a:rPr lang="fi-FI" sz="1800" baseline="0" dirty="0" smtClean="0"/>
                        <a:t>  849 </a:t>
                      </a:r>
                      <a:r>
                        <a:rPr lang="fi-FI" sz="1800" dirty="0" smtClean="0"/>
                        <a:t>(803)</a:t>
                      </a:r>
                      <a:endParaRPr lang="fi-FI" sz="1800" dirty="0"/>
                    </a:p>
                  </a:txBody>
                  <a:tcPr/>
                </a:tc>
                <a:tc>
                  <a:txBody>
                    <a:bodyPr/>
                    <a:lstStyle/>
                    <a:p>
                      <a:r>
                        <a:rPr lang="fi-FI" sz="1800" dirty="0" smtClean="0"/>
                        <a:t>espanja</a:t>
                      </a:r>
                      <a:endParaRPr lang="fi-FI" sz="1800" dirty="0"/>
                    </a:p>
                  </a:txBody>
                  <a:tcPr/>
                </a:tc>
                <a:tc>
                  <a:txBody>
                    <a:bodyPr/>
                    <a:lstStyle/>
                    <a:p>
                      <a:r>
                        <a:rPr lang="fi-FI" sz="1800" dirty="0" smtClean="0"/>
                        <a:t> 399 (289)</a:t>
                      </a:r>
                      <a:endParaRPr lang="fi-FI" sz="1800" dirty="0"/>
                    </a:p>
                  </a:txBody>
                  <a:tcPr/>
                </a:tc>
              </a:tr>
              <a:tr h="678656">
                <a:tc>
                  <a:txBody>
                    <a:bodyPr/>
                    <a:lstStyle/>
                    <a:p>
                      <a:r>
                        <a:rPr lang="fi-FI" sz="1800" dirty="0" smtClean="0"/>
                        <a:t>englanti</a:t>
                      </a:r>
                      <a:endParaRPr lang="fi-FI" sz="1800" dirty="0"/>
                    </a:p>
                  </a:txBody>
                  <a:tcPr/>
                </a:tc>
                <a:tc>
                  <a:txBody>
                    <a:bodyPr/>
                    <a:lstStyle/>
                    <a:p>
                      <a:r>
                        <a:rPr lang="fi-FI" sz="1800" dirty="0" smtClean="0"/>
                        <a:t>  591 (535 )</a:t>
                      </a:r>
                      <a:endParaRPr lang="fi-FI" sz="1800" dirty="0"/>
                    </a:p>
                  </a:txBody>
                  <a:tcPr/>
                </a:tc>
                <a:tc>
                  <a:txBody>
                    <a:bodyPr/>
                    <a:lstStyle/>
                    <a:p>
                      <a:r>
                        <a:rPr lang="fi-FI" sz="1800" dirty="0" smtClean="0"/>
                        <a:t>thai</a:t>
                      </a:r>
                      <a:endParaRPr lang="fi-FI" sz="1800" dirty="0"/>
                    </a:p>
                  </a:txBody>
                  <a:tcPr/>
                </a:tc>
                <a:tc>
                  <a:txBody>
                    <a:bodyPr/>
                    <a:lstStyle/>
                    <a:p>
                      <a:r>
                        <a:rPr lang="fi-FI" sz="1800" dirty="0" smtClean="0"/>
                        <a:t>  287 (315)</a:t>
                      </a:r>
                    </a:p>
                  </a:txBody>
                  <a:tcPr/>
                </a:tc>
              </a:tr>
            </a:tbl>
          </a:graphicData>
        </a:graphic>
      </p:graphicFrame>
    </p:spTree>
    <p:extLst>
      <p:ext uri="{BB962C8B-B14F-4D97-AF65-F5344CB8AC3E}">
        <p14:creationId xmlns:p14="http://schemas.microsoft.com/office/powerpoint/2010/main" val="1066011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 1"/>
          <p:cNvGraphicFramePr>
            <a:graphicFrameLocks noGrp="1"/>
          </p:cNvGraphicFramePr>
          <p:nvPr>
            <p:extLst>
              <p:ext uri="{D42A27DB-BD31-4B8C-83A1-F6EECF244321}">
                <p14:modId xmlns:p14="http://schemas.microsoft.com/office/powerpoint/2010/main" val="867080731"/>
              </p:ext>
            </p:extLst>
          </p:nvPr>
        </p:nvGraphicFramePr>
        <p:xfrm>
          <a:off x="0" y="-15164"/>
          <a:ext cx="9144000" cy="68731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67416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tsikko 1"/>
          <p:cNvSpPr>
            <a:spLocks noGrp="1"/>
          </p:cNvSpPr>
          <p:nvPr>
            <p:ph type="title"/>
          </p:nvPr>
        </p:nvSpPr>
        <p:spPr>
          <a:xfrm>
            <a:off x="709930" y="404664"/>
            <a:ext cx="7843838" cy="1143149"/>
          </a:xfrm>
        </p:spPr>
        <p:txBody>
          <a:bodyPr>
            <a:normAutofit fontScale="90000"/>
          </a:bodyPr>
          <a:lstStyle/>
          <a:p>
            <a:pPr algn="ctr"/>
            <a:r>
              <a:rPr lang="fi-FI" altLang="fi-FI" b="1" dirty="0" smtClean="0">
                <a:solidFill>
                  <a:schemeClr val="tx2">
                    <a:lumMod val="60000"/>
                    <a:lumOff val="40000"/>
                  </a:schemeClr>
                </a:solidFill>
              </a:rPr>
              <a:t/>
            </a:r>
            <a:br>
              <a:rPr lang="fi-FI" altLang="fi-FI" b="1" dirty="0" smtClean="0">
                <a:solidFill>
                  <a:schemeClr val="tx2">
                    <a:lumMod val="60000"/>
                    <a:lumOff val="40000"/>
                  </a:schemeClr>
                </a:solidFill>
              </a:rPr>
            </a:br>
            <a:r>
              <a:rPr lang="fi-FI" altLang="fi-FI" b="1" dirty="0" smtClean="0">
                <a:solidFill>
                  <a:schemeClr val="tx2">
                    <a:lumMod val="60000"/>
                    <a:lumOff val="40000"/>
                  </a:schemeClr>
                </a:solidFill>
              </a:rPr>
              <a:t>Oppilaan oma äidinkieli</a:t>
            </a:r>
            <a:br>
              <a:rPr lang="fi-FI" altLang="fi-FI" b="1" dirty="0" smtClean="0">
                <a:solidFill>
                  <a:schemeClr val="tx2">
                    <a:lumMod val="60000"/>
                    <a:lumOff val="40000"/>
                  </a:schemeClr>
                </a:solidFill>
              </a:rPr>
            </a:br>
            <a:endParaRPr lang="fi-FI" altLang="fi-FI" b="1" dirty="0" smtClean="0">
              <a:solidFill>
                <a:schemeClr val="tx2">
                  <a:lumMod val="60000"/>
                  <a:lumOff val="40000"/>
                </a:schemeClr>
              </a:solidFill>
            </a:endParaRPr>
          </a:p>
        </p:txBody>
      </p:sp>
      <p:sp>
        <p:nvSpPr>
          <p:cNvPr id="7171" name="Sisällön paikkamerkki 2"/>
          <p:cNvSpPr>
            <a:spLocks noGrp="1"/>
          </p:cNvSpPr>
          <p:nvPr>
            <p:ph idx="1"/>
          </p:nvPr>
        </p:nvSpPr>
        <p:spPr>
          <a:xfrm>
            <a:off x="411480" y="1557338"/>
            <a:ext cx="8202295" cy="4899025"/>
          </a:xfrm>
        </p:spPr>
        <p:txBody>
          <a:bodyPr>
            <a:normAutofit/>
          </a:bodyPr>
          <a:lstStyle/>
          <a:p>
            <a:pPr lvl="0"/>
            <a:r>
              <a:rPr lang="fi-FI" altLang="fi-FI" dirty="0" smtClean="0"/>
              <a:t>Oppimäärän nimi</a:t>
            </a:r>
          </a:p>
          <a:p>
            <a:pPr lvl="0"/>
            <a:r>
              <a:rPr lang="fi-FI" altLang="fi-FI" dirty="0" smtClean="0"/>
              <a:t>Ei enää suositus</a:t>
            </a:r>
          </a:p>
          <a:p>
            <a:pPr lvl="0"/>
            <a:r>
              <a:rPr lang="fi-FI" altLang="fi-FI" dirty="0" smtClean="0"/>
              <a:t>Tavoitteet</a:t>
            </a:r>
            <a:r>
              <a:rPr lang="fi-FI" altLang="fi-FI" dirty="0"/>
              <a:t>, keskeiset sisällöt ja osaamisen kuvaus nivelvaiheittain ensimmäistä </a:t>
            </a:r>
            <a:r>
              <a:rPr lang="fi-FI" altLang="fi-FI" dirty="0" smtClean="0"/>
              <a:t>kertaa</a:t>
            </a:r>
          </a:p>
          <a:p>
            <a:pPr lvl="0"/>
            <a:r>
              <a:rPr lang="fi-FI" altLang="fi-FI" dirty="0" smtClean="0"/>
              <a:t>Kielellisesti </a:t>
            </a:r>
            <a:r>
              <a:rPr lang="fi-FI" altLang="fi-FI" dirty="0"/>
              <a:t>hyvin eritasoisten oppilaiden huomioon </a:t>
            </a:r>
            <a:r>
              <a:rPr lang="fi-FI" altLang="fi-FI" dirty="0" smtClean="0"/>
              <a:t>ottaminen</a:t>
            </a:r>
          </a:p>
          <a:p>
            <a:pPr lvl="0"/>
            <a:r>
              <a:rPr lang="fi-FI" altLang="fi-FI" dirty="0" smtClean="0"/>
              <a:t>Noudattaa äidinkielen ja kirjallisuuden eri oppimäärien rakennetta, tavoitteita, sisältöjä  ja arviointikriteerejä (tuntimäärä huomioiden)</a:t>
            </a:r>
          </a:p>
          <a:p>
            <a:pPr lvl="0"/>
            <a:r>
              <a:rPr lang="fi-FI" altLang="fi-FI" dirty="0" smtClean="0"/>
              <a:t>Kannustus elinikäiseen kielitaidon kehittämiseen</a:t>
            </a:r>
          </a:p>
          <a:p>
            <a:pPr lvl="0"/>
            <a:endParaRPr lang="fi-FI" altLang="fi-FI" dirty="0" smtClean="0"/>
          </a:p>
          <a:p>
            <a:pPr>
              <a:buFontTx/>
              <a:buBlip>
                <a:blip r:embed="rId2"/>
              </a:buBlip>
            </a:pPr>
            <a:endParaRPr lang="fi-FI" altLang="fi-FI" b="1" dirty="0" smtClean="0"/>
          </a:p>
        </p:txBody>
      </p:sp>
    </p:spTree>
    <p:extLst>
      <p:ext uri="{BB962C8B-B14F-4D97-AF65-F5344CB8AC3E}">
        <p14:creationId xmlns:p14="http://schemas.microsoft.com/office/powerpoint/2010/main" val="16525503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tsikko 1"/>
          <p:cNvSpPr>
            <a:spLocks noGrp="1"/>
          </p:cNvSpPr>
          <p:nvPr>
            <p:ph type="title"/>
          </p:nvPr>
        </p:nvSpPr>
        <p:spPr>
          <a:xfrm>
            <a:off x="755650" y="692150"/>
            <a:ext cx="7843838" cy="855663"/>
          </a:xfrm>
        </p:spPr>
        <p:txBody>
          <a:bodyPr>
            <a:normAutofit fontScale="90000"/>
          </a:bodyPr>
          <a:lstStyle/>
          <a:p>
            <a:pPr algn="ctr">
              <a:defRPr/>
            </a:pPr>
            <a:r>
              <a:rPr lang="fi-FI" altLang="fi-FI" b="1" dirty="0" smtClean="0"/>
              <a:t/>
            </a:r>
            <a:br>
              <a:rPr lang="fi-FI" altLang="fi-FI" b="1" dirty="0" smtClean="0"/>
            </a:br>
            <a:r>
              <a:rPr lang="fi-FI" altLang="fi-FI" b="1" dirty="0" smtClean="0"/>
              <a:t>Oppilaan oma äidinkieli: yleistä</a:t>
            </a:r>
            <a:br>
              <a:rPr lang="fi-FI" altLang="fi-FI" b="1" dirty="0" smtClean="0"/>
            </a:br>
            <a:endParaRPr lang="fi-FI" altLang="fi-FI" b="1" dirty="0" smtClean="0"/>
          </a:p>
        </p:txBody>
      </p:sp>
      <p:sp>
        <p:nvSpPr>
          <p:cNvPr id="7171" name="Sisällön paikkamerkki 2"/>
          <p:cNvSpPr>
            <a:spLocks noGrp="1"/>
          </p:cNvSpPr>
          <p:nvPr>
            <p:ph idx="1"/>
          </p:nvPr>
        </p:nvSpPr>
        <p:spPr>
          <a:xfrm>
            <a:off x="755650" y="1557338"/>
            <a:ext cx="7858125" cy="4899025"/>
          </a:xfrm>
        </p:spPr>
        <p:txBody>
          <a:bodyPr>
            <a:normAutofit/>
          </a:bodyPr>
          <a:lstStyle/>
          <a:p>
            <a:pPr>
              <a:defRPr/>
            </a:pPr>
            <a:r>
              <a:rPr lang="fi-FI" dirty="0" smtClean="0"/>
              <a:t>Monipuoliset ja laaja-alaiset tekstitaidot, monilukutaito, tekstimaaliman monipuolistaminen</a:t>
            </a:r>
          </a:p>
          <a:p>
            <a:pPr>
              <a:defRPr/>
            </a:pPr>
            <a:r>
              <a:rPr lang="fi-FI" dirty="0" smtClean="0"/>
              <a:t>Formaali ja </a:t>
            </a:r>
            <a:r>
              <a:rPr lang="fi-FI" dirty="0" err="1" smtClean="0"/>
              <a:t>informaali</a:t>
            </a:r>
            <a:r>
              <a:rPr lang="fi-FI" dirty="0" smtClean="0"/>
              <a:t> oppiminen, yhteisöllisyys, merkityksellisyys, elämyksellisyys</a:t>
            </a:r>
          </a:p>
          <a:p>
            <a:pPr>
              <a:defRPr/>
            </a:pPr>
            <a:r>
              <a:rPr lang="fi-FI" dirty="0" smtClean="0"/>
              <a:t>Taito toimia </a:t>
            </a:r>
            <a:r>
              <a:rPr lang="fi-FI" dirty="0" err="1" smtClean="0"/>
              <a:t>medioituvassa</a:t>
            </a:r>
            <a:r>
              <a:rPr lang="fi-FI" dirty="0" smtClean="0"/>
              <a:t> maailmassa, arjen hallinta- ja vuorovaikutustaidot, draama</a:t>
            </a:r>
          </a:p>
          <a:p>
            <a:pPr>
              <a:defRPr/>
            </a:pPr>
            <a:r>
              <a:rPr lang="fi-FI" dirty="0"/>
              <a:t>Tekstilajit: kertova, kuvaava, ohjaava, kantaa ottava ja pohtiva teksti</a:t>
            </a:r>
          </a:p>
          <a:p>
            <a:pPr>
              <a:defRPr/>
            </a:pPr>
            <a:r>
              <a:rPr lang="fi-FI" dirty="0" smtClean="0"/>
              <a:t>Kielen tarkastelun käsitteet jatkumona tekstien tulkinnan ja tuottamisen yhteydessä, ei irrallista kielioppia</a:t>
            </a:r>
          </a:p>
          <a:p>
            <a:pPr>
              <a:defRPr/>
            </a:pPr>
            <a:r>
              <a:rPr lang="fi-FI" dirty="0" smtClean="0"/>
              <a:t>kielellinen identiteetti</a:t>
            </a:r>
          </a:p>
          <a:p>
            <a:pPr marL="0" indent="0">
              <a:buFontTx/>
              <a:buNone/>
              <a:defRPr/>
            </a:pPr>
            <a:endParaRPr lang="fi-FI" dirty="0"/>
          </a:p>
          <a:p>
            <a:pPr marL="0" indent="0">
              <a:buFontTx/>
              <a:buNone/>
              <a:defRPr/>
            </a:pPr>
            <a:endParaRPr lang="fi-FI" dirty="0"/>
          </a:p>
        </p:txBody>
      </p:sp>
    </p:spTree>
    <p:extLst>
      <p:ext uri="{BB962C8B-B14F-4D97-AF65-F5344CB8AC3E}">
        <p14:creationId xmlns:p14="http://schemas.microsoft.com/office/powerpoint/2010/main" val="37777409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tsikko 1"/>
          <p:cNvSpPr>
            <a:spLocks noGrp="1"/>
          </p:cNvSpPr>
          <p:nvPr>
            <p:ph type="title"/>
          </p:nvPr>
        </p:nvSpPr>
        <p:spPr>
          <a:xfrm>
            <a:off x="785813" y="260350"/>
            <a:ext cx="7843837" cy="1223963"/>
          </a:xfrm>
        </p:spPr>
        <p:txBody>
          <a:bodyPr/>
          <a:lstStyle/>
          <a:p>
            <a:pPr algn="ctr"/>
            <a:r>
              <a:rPr lang="fi-FI" altLang="fi-FI" b="1" smtClean="0"/>
              <a:t>Opetuksen tehtävä</a:t>
            </a:r>
            <a:endParaRPr lang="fi-FI" altLang="fi-FI" smtClean="0"/>
          </a:p>
        </p:txBody>
      </p:sp>
      <p:sp>
        <p:nvSpPr>
          <p:cNvPr id="3" name="Sisällön paikkamerkki 2"/>
          <p:cNvSpPr>
            <a:spLocks noGrp="1"/>
          </p:cNvSpPr>
          <p:nvPr>
            <p:ph idx="1"/>
          </p:nvPr>
        </p:nvSpPr>
        <p:spPr>
          <a:xfrm>
            <a:off x="495300" y="1268413"/>
            <a:ext cx="8148638" cy="5184775"/>
          </a:xfrm>
        </p:spPr>
        <p:txBody>
          <a:bodyPr/>
          <a:lstStyle/>
          <a:p>
            <a:pPr>
              <a:buFontTx/>
              <a:buBlip>
                <a:blip r:embed="rId3"/>
              </a:buBlip>
              <a:defRPr/>
            </a:pPr>
            <a:r>
              <a:rPr lang="fi-FI" dirty="0" smtClean="0"/>
              <a:t>auttaa </a:t>
            </a:r>
            <a:r>
              <a:rPr lang="fi-FI" dirty="0"/>
              <a:t>oppilaita kiinnostumaan omasta kielestään ja </a:t>
            </a:r>
            <a:r>
              <a:rPr lang="fi-FI" dirty="0" smtClean="0"/>
              <a:t>kulttuuristaan</a:t>
            </a:r>
            <a:endParaRPr lang="fi-FI" dirty="0"/>
          </a:p>
          <a:p>
            <a:pPr>
              <a:buFontTx/>
              <a:buBlip>
                <a:blip r:embed="rId3"/>
              </a:buBlip>
              <a:defRPr/>
            </a:pPr>
            <a:r>
              <a:rPr lang="fi-FI" dirty="0"/>
              <a:t>rakentamaan ja vahvistamaan kulttuurista identiteettiään ja tukee rinnakkais- ja monikielisyyden </a:t>
            </a:r>
            <a:r>
              <a:rPr lang="fi-FI" dirty="0" smtClean="0"/>
              <a:t>kehittymistä</a:t>
            </a:r>
          </a:p>
          <a:p>
            <a:pPr>
              <a:buFontTx/>
              <a:buBlip>
                <a:blip r:embed="rId3"/>
              </a:buBlip>
              <a:defRPr/>
            </a:pPr>
            <a:r>
              <a:rPr lang="fi-FI" dirty="0"/>
              <a:t>vahvistaa oppilaiden itsetuntoa ja tuo myönteisiä oppimiskokemuksia, jotka rohkaisevat heitä käyttämään omaa kieltään eri </a:t>
            </a:r>
            <a:r>
              <a:rPr lang="fi-FI" dirty="0" smtClean="0"/>
              <a:t>tilanteissa (mm. omakielinen tiedonhaku)</a:t>
            </a:r>
          </a:p>
          <a:p>
            <a:pPr>
              <a:buFontTx/>
              <a:buBlip>
                <a:blip r:embed="rId3"/>
              </a:buBlip>
              <a:defRPr/>
            </a:pPr>
            <a:endParaRPr lang="fi-FI" dirty="0"/>
          </a:p>
          <a:p>
            <a:pPr marL="0" indent="0">
              <a:buFontTx/>
              <a:buNone/>
              <a:defRPr/>
            </a:pPr>
            <a:endParaRPr lang="fi-FI" dirty="0"/>
          </a:p>
        </p:txBody>
      </p:sp>
    </p:spTree>
    <p:extLst>
      <p:ext uri="{BB962C8B-B14F-4D97-AF65-F5344CB8AC3E}">
        <p14:creationId xmlns:p14="http://schemas.microsoft.com/office/powerpoint/2010/main" val="5525519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tsikko 1"/>
          <p:cNvSpPr>
            <a:spLocks noGrp="1"/>
          </p:cNvSpPr>
          <p:nvPr>
            <p:ph type="title"/>
          </p:nvPr>
        </p:nvSpPr>
        <p:spPr>
          <a:xfrm>
            <a:off x="785813" y="620713"/>
            <a:ext cx="7843837" cy="1079500"/>
          </a:xfrm>
        </p:spPr>
        <p:txBody>
          <a:bodyPr/>
          <a:lstStyle/>
          <a:p>
            <a:pPr algn="ctr"/>
            <a:r>
              <a:rPr lang="fi-FI" altLang="fi-FI" smtClean="0"/>
              <a:t>Kielikasvatus tuo opetukseen uusia käsitteitä</a:t>
            </a:r>
          </a:p>
        </p:txBody>
      </p:sp>
      <p:sp>
        <p:nvSpPr>
          <p:cNvPr id="7" name="Pilvi 6"/>
          <p:cNvSpPr/>
          <p:nvPr/>
        </p:nvSpPr>
        <p:spPr bwMode="auto">
          <a:xfrm>
            <a:off x="1258888" y="2133600"/>
            <a:ext cx="2592387" cy="1439863"/>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fi-FI"/>
          </a:p>
        </p:txBody>
      </p:sp>
      <p:sp>
        <p:nvSpPr>
          <p:cNvPr id="8" name="Pilvi 7"/>
          <p:cNvSpPr/>
          <p:nvPr/>
        </p:nvSpPr>
        <p:spPr bwMode="auto">
          <a:xfrm>
            <a:off x="5219700" y="2119313"/>
            <a:ext cx="2592388" cy="1223962"/>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fi-FI"/>
          </a:p>
        </p:txBody>
      </p:sp>
      <p:sp>
        <p:nvSpPr>
          <p:cNvPr id="10" name="Pilvi 9"/>
          <p:cNvSpPr/>
          <p:nvPr/>
        </p:nvSpPr>
        <p:spPr bwMode="auto">
          <a:xfrm>
            <a:off x="971550" y="3343275"/>
            <a:ext cx="2736850" cy="1525588"/>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fi-FI"/>
          </a:p>
        </p:txBody>
      </p:sp>
      <p:sp>
        <p:nvSpPr>
          <p:cNvPr id="11" name="Pilvi 10"/>
          <p:cNvSpPr/>
          <p:nvPr/>
        </p:nvSpPr>
        <p:spPr bwMode="auto">
          <a:xfrm>
            <a:off x="3563938" y="3343275"/>
            <a:ext cx="2808287" cy="2259013"/>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fi-FI"/>
          </a:p>
        </p:txBody>
      </p:sp>
      <p:sp>
        <p:nvSpPr>
          <p:cNvPr id="12" name="Pilvi 11"/>
          <p:cNvSpPr/>
          <p:nvPr/>
        </p:nvSpPr>
        <p:spPr bwMode="auto">
          <a:xfrm>
            <a:off x="6269038" y="3213100"/>
            <a:ext cx="2232025" cy="1728788"/>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fi-FI"/>
          </a:p>
        </p:txBody>
      </p:sp>
      <p:sp>
        <p:nvSpPr>
          <p:cNvPr id="9" name="Pilvi 8"/>
          <p:cNvSpPr/>
          <p:nvPr/>
        </p:nvSpPr>
        <p:spPr bwMode="auto">
          <a:xfrm>
            <a:off x="3059113" y="2420938"/>
            <a:ext cx="2952750" cy="1439862"/>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fi-FI"/>
          </a:p>
        </p:txBody>
      </p:sp>
      <p:sp>
        <p:nvSpPr>
          <p:cNvPr id="13" name="Pilvi 12"/>
          <p:cNvSpPr/>
          <p:nvPr/>
        </p:nvSpPr>
        <p:spPr bwMode="auto">
          <a:xfrm>
            <a:off x="755650" y="4652963"/>
            <a:ext cx="2808288" cy="1728787"/>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fi-FI"/>
          </a:p>
        </p:txBody>
      </p:sp>
      <p:sp>
        <p:nvSpPr>
          <p:cNvPr id="14" name="Pilvi 13"/>
          <p:cNvSpPr/>
          <p:nvPr/>
        </p:nvSpPr>
        <p:spPr bwMode="auto">
          <a:xfrm>
            <a:off x="5651500" y="4652963"/>
            <a:ext cx="2849563" cy="1728787"/>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fi-FI"/>
          </a:p>
        </p:txBody>
      </p:sp>
      <p:sp>
        <p:nvSpPr>
          <p:cNvPr id="13323" name="Sisällön paikkamerkki 5"/>
          <p:cNvSpPr>
            <a:spLocks noGrp="1"/>
          </p:cNvSpPr>
          <p:nvPr>
            <p:ph idx="1"/>
          </p:nvPr>
        </p:nvSpPr>
        <p:spPr>
          <a:xfrm>
            <a:off x="827088" y="1916113"/>
            <a:ext cx="7858125" cy="4114800"/>
          </a:xfrm>
        </p:spPr>
        <p:txBody>
          <a:bodyPr/>
          <a:lstStyle/>
          <a:p>
            <a:pPr marL="0" indent="0">
              <a:buFontTx/>
              <a:buNone/>
            </a:pPr>
            <a:endParaRPr lang="fi-FI" altLang="fi-FI" smtClean="0"/>
          </a:p>
          <a:p>
            <a:pPr marL="0" indent="0">
              <a:buFontTx/>
              <a:buNone/>
            </a:pPr>
            <a:r>
              <a:rPr lang="fi-FI" altLang="fi-FI" smtClean="0"/>
              <a:t>	</a:t>
            </a:r>
            <a:r>
              <a:rPr lang="fi-FI" altLang="fi-FI" sz="2000" smtClean="0"/>
              <a:t>monikielinen			  monilukutaito		kompetenssi	kielitietoinen							     koulu</a:t>
            </a:r>
          </a:p>
          <a:p>
            <a:pPr marL="0" indent="0">
              <a:buFontTx/>
              <a:buNone/>
            </a:pPr>
            <a:r>
              <a:rPr lang="fi-FI" altLang="fi-FI" sz="2000" smtClean="0"/>
              <a:t>	kielten								rinnakkainen		kielet ja 	 kieli ja			käyttö		murteet kotona,		  identiteetti				koulussa, lähiympäristössä						maailmassa				kaikkien				vähäisenkin	kielten					kielitaidon	arvostaminen				rohkea käyttö								</a:t>
            </a:r>
          </a:p>
        </p:txBody>
      </p:sp>
    </p:spTree>
    <p:extLst>
      <p:ext uri="{BB962C8B-B14F-4D97-AF65-F5344CB8AC3E}">
        <p14:creationId xmlns:p14="http://schemas.microsoft.com/office/powerpoint/2010/main" val="24031654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tsikko 1"/>
          <p:cNvSpPr>
            <a:spLocks noGrp="1"/>
          </p:cNvSpPr>
          <p:nvPr>
            <p:ph type="ctrTitle"/>
          </p:nvPr>
        </p:nvSpPr>
        <p:spPr>
          <a:xfrm>
            <a:off x="685800" y="404813"/>
            <a:ext cx="7772400" cy="2160587"/>
          </a:xfrm>
        </p:spPr>
        <p:txBody>
          <a:bodyPr/>
          <a:lstStyle/>
          <a:p>
            <a:r>
              <a:rPr lang="fi-FI" altLang="fi-FI" sz="3200" b="1" dirty="0" smtClean="0">
                <a:solidFill>
                  <a:srgbClr val="002060"/>
                </a:solidFill>
              </a:rPr>
              <a:t>Maahanmuuttajien oman äidinkielen opetuksen oppimateriaalia</a:t>
            </a:r>
          </a:p>
        </p:txBody>
      </p:sp>
      <p:sp>
        <p:nvSpPr>
          <p:cNvPr id="18435" name="Alaotsikko 2"/>
          <p:cNvSpPr>
            <a:spLocks noGrp="1"/>
          </p:cNvSpPr>
          <p:nvPr>
            <p:ph type="subTitle" idx="1"/>
          </p:nvPr>
        </p:nvSpPr>
        <p:spPr>
          <a:xfrm>
            <a:off x="755650" y="2781300"/>
            <a:ext cx="7016750" cy="3095625"/>
          </a:xfrm>
        </p:spPr>
        <p:txBody>
          <a:bodyPr>
            <a:normAutofit fontScale="92500" lnSpcReduction="20000"/>
          </a:bodyPr>
          <a:lstStyle/>
          <a:p>
            <a:pPr algn="l">
              <a:defRPr/>
            </a:pPr>
            <a:r>
              <a:rPr lang="fi-FI" altLang="fi-FI" b="1" dirty="0">
                <a:solidFill>
                  <a:srgbClr val="002060"/>
                </a:solidFill>
                <a:latin typeface="+mj-lt"/>
              </a:rPr>
              <a:t>S</a:t>
            </a:r>
            <a:r>
              <a:rPr lang="fi-FI" altLang="fi-FI" sz="2400" b="1" dirty="0" smtClean="0">
                <a:solidFill>
                  <a:srgbClr val="002060"/>
                </a:solidFill>
                <a:latin typeface="+mj-lt"/>
              </a:rPr>
              <a:t>eitsemään kieleen: </a:t>
            </a:r>
          </a:p>
          <a:p>
            <a:pPr algn="l">
              <a:defRPr/>
            </a:pPr>
            <a:r>
              <a:rPr lang="fi-FI" altLang="fi-FI" sz="2400" b="1" dirty="0" smtClean="0">
                <a:solidFill>
                  <a:srgbClr val="002060"/>
                </a:solidFill>
                <a:latin typeface="+mj-lt"/>
              </a:rPr>
              <a:t>	viro		</a:t>
            </a:r>
            <a:endParaRPr lang="fi-FI" altLang="fi-FI" sz="2400" b="1" dirty="0">
              <a:solidFill>
                <a:srgbClr val="002060"/>
              </a:solidFill>
              <a:latin typeface="+mj-lt"/>
            </a:endParaRPr>
          </a:p>
          <a:p>
            <a:pPr algn="l">
              <a:defRPr/>
            </a:pPr>
            <a:r>
              <a:rPr lang="fi-FI" altLang="fi-FI" sz="2400" b="1" dirty="0">
                <a:solidFill>
                  <a:srgbClr val="002060"/>
                </a:solidFill>
                <a:latin typeface="+mj-lt"/>
              </a:rPr>
              <a:t> 	</a:t>
            </a:r>
            <a:r>
              <a:rPr lang="fi-FI" altLang="fi-FI" sz="2400" b="1" dirty="0" smtClean="0">
                <a:solidFill>
                  <a:srgbClr val="002060"/>
                </a:solidFill>
                <a:latin typeface="+mj-lt"/>
              </a:rPr>
              <a:t>somali   	</a:t>
            </a:r>
            <a:endParaRPr lang="fi-FI" altLang="fi-FI" sz="2400" b="1" dirty="0">
              <a:solidFill>
                <a:srgbClr val="002060"/>
              </a:solidFill>
              <a:latin typeface="+mj-lt"/>
            </a:endParaRPr>
          </a:p>
          <a:p>
            <a:pPr algn="l">
              <a:defRPr/>
            </a:pPr>
            <a:r>
              <a:rPr lang="fi-FI" altLang="fi-FI" sz="2400" b="1" dirty="0" smtClean="0">
                <a:solidFill>
                  <a:srgbClr val="002060"/>
                </a:solidFill>
                <a:latin typeface="+mj-lt"/>
              </a:rPr>
              <a:t>	arabia	 	</a:t>
            </a:r>
          </a:p>
          <a:p>
            <a:pPr algn="l">
              <a:defRPr/>
            </a:pPr>
            <a:r>
              <a:rPr lang="fi-FI" altLang="fi-FI" sz="2400" b="1" dirty="0" smtClean="0">
                <a:solidFill>
                  <a:srgbClr val="002060"/>
                </a:solidFill>
                <a:latin typeface="+mj-lt"/>
              </a:rPr>
              <a:t>	kurdi 		</a:t>
            </a:r>
          </a:p>
          <a:p>
            <a:pPr algn="l">
              <a:defRPr/>
            </a:pPr>
            <a:r>
              <a:rPr lang="fi-FI" altLang="fi-FI" sz="2400" b="1" dirty="0" smtClean="0">
                <a:solidFill>
                  <a:srgbClr val="002060"/>
                </a:solidFill>
                <a:latin typeface="+mj-lt"/>
              </a:rPr>
              <a:t>	albania </a:t>
            </a:r>
          </a:p>
          <a:p>
            <a:pPr algn="l">
              <a:defRPr/>
            </a:pPr>
            <a:r>
              <a:rPr lang="fi-FI" altLang="fi-FI" sz="2400" b="1" dirty="0" smtClean="0">
                <a:solidFill>
                  <a:srgbClr val="002060"/>
                </a:solidFill>
                <a:latin typeface="+mj-lt"/>
              </a:rPr>
              <a:t>	persia 		</a:t>
            </a:r>
          </a:p>
          <a:p>
            <a:pPr algn="l">
              <a:defRPr/>
            </a:pPr>
            <a:r>
              <a:rPr lang="fi-FI" altLang="fi-FI" sz="2400" b="1" dirty="0" smtClean="0">
                <a:solidFill>
                  <a:srgbClr val="002060"/>
                </a:solidFill>
                <a:latin typeface="+mj-lt"/>
              </a:rPr>
              <a:t>	vietnam	</a:t>
            </a:r>
          </a:p>
          <a:p>
            <a:pPr algn="l">
              <a:defRPr/>
            </a:pPr>
            <a:r>
              <a:rPr lang="fi-FI" altLang="fi-FI" sz="2400" b="1" dirty="0" smtClean="0">
                <a:solidFill>
                  <a:srgbClr val="002060"/>
                </a:solidFill>
                <a:latin typeface="+mj-lt"/>
              </a:rPr>
              <a:t>	</a:t>
            </a:r>
            <a:endParaRPr lang="fi-FI" altLang="fi-FI" sz="2400" b="1" dirty="0" smtClean="0">
              <a:solidFill>
                <a:srgbClr val="C00000"/>
              </a:solidFill>
            </a:endParaRPr>
          </a:p>
        </p:txBody>
      </p:sp>
    </p:spTree>
    <p:extLst>
      <p:ext uri="{BB962C8B-B14F-4D97-AF65-F5344CB8AC3E}">
        <p14:creationId xmlns:p14="http://schemas.microsoft.com/office/powerpoint/2010/main" val="2968918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20738" y="785813"/>
            <a:ext cx="7843837" cy="1071562"/>
          </a:xfrm>
        </p:spPr>
        <p:txBody>
          <a:bodyPr/>
          <a:lstStyle/>
          <a:p>
            <a:pPr algn="ctr"/>
            <a:r>
              <a:rPr lang="fi-FI" sz="2800" dirty="0" smtClean="0">
                <a:latin typeface="Arial" pitchFamily="34" charset="0"/>
                <a:cs typeface="Arial" pitchFamily="34" charset="0"/>
              </a:rPr>
              <a:t>Suomi/ruotsi toisena kielenä -opetus ja muu opiskelun tuki </a:t>
            </a:r>
            <a:br>
              <a:rPr lang="fi-FI" sz="2800" dirty="0" smtClean="0">
                <a:latin typeface="Arial" pitchFamily="34" charset="0"/>
                <a:cs typeface="Arial" pitchFamily="34" charset="0"/>
              </a:rPr>
            </a:br>
            <a:r>
              <a:rPr lang="fi-FI" sz="2800" dirty="0" smtClean="0">
                <a:latin typeface="Arial" pitchFamily="34" charset="0"/>
                <a:cs typeface="Arial" pitchFamily="34" charset="0"/>
              </a:rPr>
              <a:t>Tiedote </a:t>
            </a:r>
            <a:r>
              <a:rPr lang="fi-FI" sz="2800" dirty="0" smtClean="0">
                <a:latin typeface="Arial" pitchFamily="34" charset="0"/>
                <a:cs typeface="Arial" pitchFamily="34" charset="0"/>
              </a:rPr>
              <a:t>5/2016 </a:t>
            </a:r>
            <a:r>
              <a:rPr lang="fi-FI" sz="2800" dirty="0" err="1" smtClean="0">
                <a:latin typeface="Arial" pitchFamily="34" charset="0"/>
                <a:cs typeface="Arial" pitchFamily="34" charset="0"/>
              </a:rPr>
              <a:t>www.oph.fi</a:t>
            </a:r>
            <a:endParaRPr lang="fi-FI" sz="2800" dirty="0" smtClean="0">
              <a:latin typeface="Arial" pitchFamily="34" charset="0"/>
              <a:cs typeface="Arial" pitchFamily="34" charset="0"/>
            </a:endParaRPr>
          </a:p>
        </p:txBody>
      </p:sp>
      <p:sp>
        <p:nvSpPr>
          <p:cNvPr id="20483" name="Rectangle 3"/>
          <p:cNvSpPr>
            <a:spLocks noGrp="1" noChangeArrowheads="1"/>
          </p:cNvSpPr>
          <p:nvPr>
            <p:ph type="body" idx="1"/>
          </p:nvPr>
        </p:nvSpPr>
        <p:spPr>
          <a:xfrm>
            <a:off x="179512" y="2143125"/>
            <a:ext cx="8821613" cy="4114800"/>
          </a:xfrm>
        </p:spPr>
        <p:txBody>
          <a:bodyPr/>
          <a:lstStyle/>
          <a:p>
            <a:pPr marL="358775" indent="-358775">
              <a:spcBef>
                <a:spcPct val="0"/>
              </a:spcBef>
            </a:pPr>
            <a:r>
              <a:rPr lang="fi-FI" sz="2000" b="1" dirty="0" smtClean="0"/>
              <a:t>suomi </a:t>
            </a:r>
            <a:r>
              <a:rPr lang="fi-FI" sz="2000" b="1" dirty="0"/>
              <a:t>tai ruotsi toisena kielenä -opetukseen </a:t>
            </a:r>
            <a:r>
              <a:rPr lang="fi-FI" sz="2000" dirty="0"/>
              <a:t>tai heidän </a:t>
            </a:r>
            <a:r>
              <a:rPr lang="fi-FI" sz="2000" b="1" dirty="0"/>
              <a:t>muun opetuksensa tukemiseen </a:t>
            </a:r>
            <a:r>
              <a:rPr lang="fi-FI" sz="2000" dirty="0"/>
              <a:t>myönnetään </a:t>
            </a:r>
            <a:r>
              <a:rPr lang="fi-FI" sz="2000" dirty="0" smtClean="0"/>
              <a:t>valtionavustusta, johon oikeutettuja ovat ne </a:t>
            </a:r>
            <a:r>
              <a:rPr lang="fi-FI" sz="2000" dirty="0"/>
              <a:t>oppilaat, joiden </a:t>
            </a:r>
            <a:r>
              <a:rPr lang="fi-FI" sz="2000" b="1" dirty="0"/>
              <a:t>opetukseen osallistumisesta on kulunut enintään kuusi </a:t>
            </a:r>
            <a:r>
              <a:rPr lang="fi-FI" sz="2000" b="1" dirty="0" smtClean="0"/>
              <a:t>vuotta</a:t>
            </a:r>
            <a:r>
              <a:rPr lang="fi-FI" sz="2000" dirty="0"/>
              <a:t> </a:t>
            </a:r>
            <a:r>
              <a:rPr lang="fi-FI" sz="2000" dirty="0" smtClean="0"/>
              <a:t>(perusopetukseen valmistava opetus </a:t>
            </a:r>
            <a:r>
              <a:rPr lang="fi-FI" sz="2000" dirty="0"/>
              <a:t>ei sisälly näihin kuuteen </a:t>
            </a:r>
            <a:r>
              <a:rPr lang="fi-FI" sz="2000" dirty="0" smtClean="0"/>
              <a:t>vuoteen)</a:t>
            </a:r>
            <a:endParaRPr lang="fi-FI" sz="2000" dirty="0"/>
          </a:p>
          <a:p>
            <a:pPr marL="358775" indent="-358775">
              <a:spcBef>
                <a:spcPct val="0"/>
              </a:spcBef>
            </a:pPr>
            <a:r>
              <a:rPr lang="fi-FI" sz="2000" dirty="0" smtClean="0"/>
              <a:t>suomi </a:t>
            </a:r>
            <a:r>
              <a:rPr lang="fi-FI" sz="2000" dirty="0"/>
              <a:t>tai ruotsi toisena kielenä -opetukseen ja heidän muun opetuksen tukemiseen myönnetään valtionavustusta </a:t>
            </a:r>
            <a:r>
              <a:rPr lang="fi-FI" sz="2000" b="1" dirty="0"/>
              <a:t>enintään kolmesta opetustunnista viikossa </a:t>
            </a:r>
            <a:r>
              <a:rPr lang="fi-FI" sz="2000" dirty="0"/>
              <a:t>jokaista </a:t>
            </a:r>
            <a:r>
              <a:rPr lang="fi-FI" sz="2000" b="1" dirty="0"/>
              <a:t>neljän oppilaan laskennallista ryhmää </a:t>
            </a:r>
            <a:r>
              <a:rPr lang="fi-FI" sz="2000" b="1" dirty="0" smtClean="0"/>
              <a:t>kohti</a:t>
            </a:r>
          </a:p>
          <a:p>
            <a:pPr marL="358775" indent="-358775">
              <a:spcBef>
                <a:spcPct val="0"/>
              </a:spcBef>
            </a:pPr>
            <a:r>
              <a:rPr lang="fi-FI" sz="2000" dirty="0"/>
              <a:t>j</a:t>
            </a:r>
            <a:r>
              <a:rPr lang="fi-FI" sz="2000" dirty="0" smtClean="0"/>
              <a:t>os </a:t>
            </a:r>
            <a:r>
              <a:rPr lang="fi-FI" sz="2000" dirty="0"/>
              <a:t>oppilaita on opetuksen järjestäjän kouluissa vähemmän kuin neljä, voi ryhmän koko olla myös vähintään kaksi </a:t>
            </a:r>
            <a:r>
              <a:rPr lang="fi-FI" sz="2000" dirty="0" smtClean="0"/>
              <a:t>oppilasta</a:t>
            </a:r>
          </a:p>
          <a:p>
            <a:pPr marL="358775" indent="-358775">
              <a:spcBef>
                <a:spcPct val="0"/>
              </a:spcBef>
            </a:pPr>
            <a:r>
              <a:rPr lang="fi-FI" sz="2000" dirty="0"/>
              <a:t>vieraskielisten oppilaiden ja opiskelijoiden </a:t>
            </a:r>
            <a:r>
              <a:rPr lang="fi-FI" sz="2000" dirty="0" smtClean="0"/>
              <a:t>tarve suomi </a:t>
            </a:r>
            <a:r>
              <a:rPr lang="fi-FI" sz="2000" dirty="0"/>
              <a:t>tai ruotsi toisena kielenä -opetukseen ja muuhun opetuksen tukeen jatkuu kuitenkin neljän vuoden jälkeenkin, usein koko kouluajan</a:t>
            </a:r>
          </a:p>
          <a:p>
            <a:pPr marL="358775" indent="-358775">
              <a:spcBef>
                <a:spcPct val="0"/>
              </a:spcBef>
            </a:pPr>
            <a:endParaRPr lang="fi-FI" sz="2000" dirty="0"/>
          </a:p>
          <a:p>
            <a:pPr marL="358775" indent="-358775">
              <a:spcBef>
                <a:spcPct val="0"/>
              </a:spcBef>
            </a:pPr>
            <a:endParaRPr lang="fi-FI" sz="2000" b="1" dirty="0" smtClean="0"/>
          </a:p>
        </p:txBody>
      </p:sp>
    </p:spTree>
    <p:extLst>
      <p:ext uri="{BB962C8B-B14F-4D97-AF65-F5344CB8AC3E}">
        <p14:creationId xmlns:p14="http://schemas.microsoft.com/office/powerpoint/2010/main" val="25768089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20738" y="785813"/>
            <a:ext cx="7843837" cy="1071562"/>
          </a:xfrm>
        </p:spPr>
        <p:txBody>
          <a:bodyPr/>
          <a:lstStyle/>
          <a:p>
            <a:pPr algn="ctr"/>
            <a:r>
              <a:rPr lang="fi-FI" sz="2800" dirty="0" smtClean="0">
                <a:latin typeface="Arial" pitchFamily="34" charset="0"/>
                <a:cs typeface="Arial" pitchFamily="34" charset="0"/>
              </a:rPr>
              <a:t>Suomi/ruotsi toisena kielenä -opetus ja muu opiskelun tuki </a:t>
            </a:r>
            <a:br>
              <a:rPr lang="fi-FI" sz="2800" dirty="0" smtClean="0">
                <a:latin typeface="Arial" pitchFamily="34" charset="0"/>
                <a:cs typeface="Arial" pitchFamily="34" charset="0"/>
              </a:rPr>
            </a:br>
            <a:r>
              <a:rPr lang="fi-FI" sz="2800" dirty="0" smtClean="0">
                <a:latin typeface="Arial" pitchFamily="34" charset="0"/>
                <a:cs typeface="Arial" pitchFamily="34" charset="0"/>
              </a:rPr>
              <a:t>Tiedote </a:t>
            </a:r>
            <a:r>
              <a:rPr lang="fi-FI" sz="2800" dirty="0" smtClean="0">
                <a:latin typeface="Arial" pitchFamily="34" charset="0"/>
                <a:cs typeface="Arial" pitchFamily="34" charset="0"/>
              </a:rPr>
              <a:t>5/2016 </a:t>
            </a:r>
            <a:r>
              <a:rPr lang="fi-FI" sz="2800" dirty="0" err="1" smtClean="0">
                <a:latin typeface="Arial" pitchFamily="34" charset="0"/>
                <a:cs typeface="Arial" pitchFamily="34" charset="0"/>
              </a:rPr>
              <a:t>www.oph.fi</a:t>
            </a:r>
            <a:endParaRPr lang="fi-FI" sz="2800" dirty="0" smtClean="0">
              <a:latin typeface="Arial" pitchFamily="34" charset="0"/>
              <a:cs typeface="Arial" pitchFamily="34" charset="0"/>
            </a:endParaRPr>
          </a:p>
        </p:txBody>
      </p:sp>
      <p:sp>
        <p:nvSpPr>
          <p:cNvPr id="20483" name="Rectangle 3"/>
          <p:cNvSpPr>
            <a:spLocks noGrp="1" noChangeArrowheads="1"/>
          </p:cNvSpPr>
          <p:nvPr>
            <p:ph type="body" idx="1"/>
          </p:nvPr>
        </p:nvSpPr>
        <p:spPr>
          <a:xfrm>
            <a:off x="571500" y="2143125"/>
            <a:ext cx="8429625" cy="4114800"/>
          </a:xfrm>
        </p:spPr>
        <p:txBody>
          <a:bodyPr/>
          <a:lstStyle/>
          <a:p>
            <a:pPr marL="358775" indent="-358775">
              <a:spcBef>
                <a:spcPct val="0"/>
              </a:spcBef>
            </a:pPr>
            <a:r>
              <a:rPr lang="fi-FI" sz="2000" dirty="0" smtClean="0"/>
              <a:t>erilliseen </a:t>
            </a:r>
            <a:r>
              <a:rPr lang="fi-FI" sz="2000" dirty="0"/>
              <a:t>valtionavustukseen oikeuttavaa vieraskielisten oppilaiden ja opiskelijoiden tukiopetusta voidaan antaa suomi tai ruotsi toisena kielenä -opetuksen </a:t>
            </a:r>
            <a:r>
              <a:rPr lang="fi-FI" sz="2000" b="1" dirty="0"/>
              <a:t>lisäksi eri oppiaineissa</a:t>
            </a:r>
          </a:p>
          <a:p>
            <a:pPr marL="358775" indent="-358775">
              <a:spcBef>
                <a:spcPct val="0"/>
              </a:spcBef>
            </a:pPr>
            <a:r>
              <a:rPr lang="fi-FI" sz="2000" dirty="0"/>
              <a:t>tukiopetusta annetaan pääasiassa oppilaan omalla </a:t>
            </a:r>
            <a:r>
              <a:rPr lang="fi-FI" sz="2000" dirty="0" smtClean="0"/>
              <a:t>äidinkielellä</a:t>
            </a:r>
          </a:p>
          <a:p>
            <a:pPr marL="358775" indent="-358775">
              <a:spcBef>
                <a:spcPct val="0"/>
              </a:spcBef>
            </a:pPr>
            <a:r>
              <a:rPr lang="fi-FI" sz="2000" dirty="0">
                <a:cs typeface="Arial" pitchFamily="34" charset="0"/>
              </a:rPr>
              <a:t>perusopetuslain 16 §:n mukaan opinnoissa tilapäisesti jälkeen jääneille tai muutoin erityistä tukea tarvitseville tulee antaa tukiopetusta. Tämä koskee myös vieraskielisiä oppilaita. Erillisellä valtionavustuksella annettavan tukiopetuksen lisäksi vieraskielisille tulee antaa tarvittaessa myös perusopetuslain 16 §:n mukaista tukiopetusta.</a:t>
            </a:r>
            <a:endParaRPr lang="fi-FI" sz="2000" dirty="0"/>
          </a:p>
          <a:p>
            <a:pPr marL="358775" indent="-358775">
              <a:spcBef>
                <a:spcPct val="0"/>
              </a:spcBef>
            </a:pPr>
            <a:endParaRPr lang="fi-FI" sz="2000" dirty="0" smtClean="0"/>
          </a:p>
        </p:txBody>
      </p:sp>
    </p:spTree>
    <p:extLst>
      <p:ext uri="{BB962C8B-B14F-4D97-AF65-F5344CB8AC3E}">
        <p14:creationId xmlns:p14="http://schemas.microsoft.com/office/powerpoint/2010/main" val="6066723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20738" y="785813"/>
            <a:ext cx="7843837" cy="1071562"/>
          </a:xfrm>
        </p:spPr>
        <p:txBody>
          <a:bodyPr/>
          <a:lstStyle/>
          <a:p>
            <a:pPr algn="ctr"/>
            <a:r>
              <a:rPr lang="fi-FI" sz="2800" dirty="0" smtClean="0">
                <a:latin typeface="Arial" pitchFamily="34" charset="0"/>
                <a:cs typeface="Arial" pitchFamily="34" charset="0"/>
              </a:rPr>
              <a:t>Suomi/ruotsi toisena kielenä -opetus ja muu opiskelun tuki </a:t>
            </a:r>
          </a:p>
        </p:txBody>
      </p:sp>
      <p:sp>
        <p:nvSpPr>
          <p:cNvPr id="22531" name="Rectangle 3"/>
          <p:cNvSpPr>
            <a:spLocks noGrp="1" noChangeArrowheads="1"/>
          </p:cNvSpPr>
          <p:nvPr>
            <p:ph type="body" idx="1"/>
          </p:nvPr>
        </p:nvSpPr>
        <p:spPr>
          <a:xfrm>
            <a:off x="444500" y="1928813"/>
            <a:ext cx="8699500" cy="4308475"/>
          </a:xfrm>
        </p:spPr>
        <p:txBody>
          <a:bodyPr/>
          <a:lstStyle/>
          <a:p>
            <a:pPr>
              <a:lnSpc>
                <a:spcPct val="80000"/>
              </a:lnSpc>
            </a:pPr>
            <a:r>
              <a:rPr lang="fi-FI" sz="2200" dirty="0" smtClean="0">
                <a:cs typeface="Arial" pitchFamily="34" charset="0"/>
              </a:rPr>
              <a:t>esiopetuksessa olevat, samoin kuin opetuksessa pidempään kuin 6 vuotta olleet voivat osallistua tähän opetukseen, mutta eivät kartuta valtionavustukseen oikeutettujen lukumäärää </a:t>
            </a:r>
            <a:br>
              <a:rPr lang="fi-FI" sz="2200" dirty="0" smtClean="0">
                <a:cs typeface="Arial" pitchFamily="34" charset="0"/>
              </a:rPr>
            </a:br>
            <a:r>
              <a:rPr lang="fi-FI" sz="2200" dirty="0" smtClean="0">
                <a:cs typeface="Arial" pitchFamily="34" charset="0"/>
              </a:rPr>
              <a:t>(= ei saa tukea)</a:t>
            </a:r>
          </a:p>
          <a:p>
            <a:pPr>
              <a:lnSpc>
                <a:spcPct val="80000"/>
              </a:lnSpc>
            </a:pPr>
            <a:r>
              <a:rPr lang="fi-FI" sz="2200" dirty="0" smtClean="0">
                <a:cs typeface="Arial" pitchFamily="34" charset="0"/>
              </a:rPr>
              <a:t>opetustunnin laskennallinen kustannus 25 €</a:t>
            </a:r>
          </a:p>
          <a:p>
            <a:pPr>
              <a:lnSpc>
                <a:spcPct val="80000"/>
              </a:lnSpc>
            </a:pPr>
            <a:r>
              <a:rPr lang="fi-FI" sz="2200" dirty="0" smtClean="0">
                <a:cs typeface="Arial" pitchFamily="34" charset="0"/>
              </a:rPr>
              <a:t>valtionavustus enintään 86 %</a:t>
            </a:r>
          </a:p>
          <a:p>
            <a:pPr>
              <a:lnSpc>
                <a:spcPct val="80000"/>
              </a:lnSpc>
            </a:pPr>
            <a:r>
              <a:rPr lang="fi-FI" sz="2200" dirty="0" smtClean="0">
                <a:cs typeface="Arial" pitchFamily="34" charset="0"/>
              </a:rPr>
              <a:t>haku joulukuussa jälkikäteen, annetun opetuksen perusteella</a:t>
            </a:r>
          </a:p>
          <a:p>
            <a:pPr>
              <a:lnSpc>
                <a:spcPct val="80000"/>
              </a:lnSpc>
            </a:pPr>
            <a:r>
              <a:rPr lang="fi-FI" sz="2200" dirty="0"/>
              <a:t>h</a:t>
            </a:r>
            <a:r>
              <a:rPr lang="fi-FI" sz="2200" dirty="0" smtClean="0"/>
              <a:t>akemus </a:t>
            </a:r>
            <a:r>
              <a:rPr lang="fi-FI" sz="2200" dirty="0"/>
              <a:t>tulee täyttää toteutuneiden tuntien, ryhmien ja osallistuneiden oppilaiden määrän </a:t>
            </a:r>
            <a:r>
              <a:rPr lang="fi-FI" sz="2200" dirty="0" smtClean="0"/>
              <a:t>mukaisesti</a:t>
            </a:r>
            <a:endParaRPr lang="fi-FI" sz="2200" dirty="0"/>
          </a:p>
          <a:p>
            <a:pPr>
              <a:lnSpc>
                <a:spcPct val="80000"/>
              </a:lnSpc>
            </a:pPr>
            <a:endParaRPr lang="fi-FI" sz="2200" dirty="0" smtClean="0">
              <a:cs typeface="Arial" pitchFamily="34" charset="0"/>
            </a:endParaRPr>
          </a:p>
        </p:txBody>
      </p:sp>
    </p:spTree>
    <p:extLst>
      <p:ext uri="{BB962C8B-B14F-4D97-AF65-F5344CB8AC3E}">
        <p14:creationId xmlns:p14="http://schemas.microsoft.com/office/powerpoint/2010/main" val="5514577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20805" y="404664"/>
            <a:ext cx="7843839" cy="1452700"/>
          </a:xfrm>
        </p:spPr>
        <p:txBody>
          <a:bodyPr/>
          <a:lstStyle/>
          <a:p>
            <a:r>
              <a:rPr lang="fi-FI" dirty="0" smtClean="0"/>
              <a:t>Suomi toisena kielenä ja kirjallisuus: perusteiden keskeiset muutokset</a:t>
            </a:r>
            <a:endParaRPr lang="fi-FI" dirty="0"/>
          </a:p>
        </p:txBody>
      </p:sp>
      <p:sp>
        <p:nvSpPr>
          <p:cNvPr id="3" name="Sisällön paikkamerkki 2"/>
          <p:cNvSpPr>
            <a:spLocks noGrp="1"/>
          </p:cNvSpPr>
          <p:nvPr>
            <p:ph idx="1"/>
          </p:nvPr>
        </p:nvSpPr>
        <p:spPr>
          <a:xfrm>
            <a:off x="179512" y="1700808"/>
            <a:ext cx="8964488" cy="4395192"/>
          </a:xfrm>
        </p:spPr>
        <p:txBody>
          <a:bodyPr/>
          <a:lstStyle/>
          <a:p>
            <a:pPr marL="0" indent="0"/>
            <a:r>
              <a:rPr lang="fi-FI" dirty="0">
                <a:latin typeface="Agency FB"/>
              </a:rPr>
              <a:t>•</a:t>
            </a:r>
            <a:r>
              <a:rPr lang="fi-FI" dirty="0" smtClean="0"/>
              <a:t> Rinnakkainen </a:t>
            </a:r>
            <a:r>
              <a:rPr lang="fi-FI" dirty="0"/>
              <a:t>oppimäärä suomen kielen ja kirjallisuuden </a:t>
            </a:r>
            <a:r>
              <a:rPr lang="fi-FI" dirty="0" smtClean="0"/>
              <a:t>kanssa </a:t>
            </a:r>
            <a:endParaRPr lang="fi-FI" dirty="0"/>
          </a:p>
          <a:p>
            <a:pPr marL="0" indent="0"/>
            <a:r>
              <a:rPr lang="fi-FI" dirty="0">
                <a:latin typeface="Agency FB"/>
              </a:rPr>
              <a:t>•</a:t>
            </a:r>
            <a:r>
              <a:rPr lang="fi-FI" dirty="0" smtClean="0"/>
              <a:t> Tavoitteet</a:t>
            </a:r>
            <a:r>
              <a:rPr lang="fi-FI" dirty="0"/>
              <a:t>, keskeiset sisällöt ja osaamisen kuvaus </a:t>
            </a:r>
          </a:p>
          <a:p>
            <a:pPr marL="0" indent="0"/>
            <a:r>
              <a:rPr lang="fi-FI" dirty="0"/>
              <a:t>nivelvaiheittain ensimmäistä kertaa (tarvittaessa laaditaan </a:t>
            </a:r>
          </a:p>
          <a:p>
            <a:pPr marL="0" indent="0"/>
            <a:r>
              <a:rPr lang="fi-FI" dirty="0"/>
              <a:t>oppimissuunnitelma) </a:t>
            </a:r>
          </a:p>
          <a:p>
            <a:pPr marL="0" indent="0"/>
            <a:r>
              <a:rPr lang="fi-FI" dirty="0">
                <a:latin typeface="Agency FB"/>
              </a:rPr>
              <a:t>•</a:t>
            </a:r>
            <a:r>
              <a:rPr lang="fi-FI" dirty="0" smtClean="0"/>
              <a:t> Kielellisesti </a:t>
            </a:r>
            <a:r>
              <a:rPr lang="fi-FI" dirty="0"/>
              <a:t>hyvin eritasoisten oppilaiden huomioon </a:t>
            </a:r>
            <a:r>
              <a:rPr lang="fi-FI" dirty="0" smtClean="0"/>
              <a:t>ottaminen </a:t>
            </a:r>
            <a:r>
              <a:rPr lang="fi-FI" dirty="0"/>
              <a:t>sekä joustavuus eri oppimäärien välillä </a:t>
            </a:r>
          </a:p>
          <a:p>
            <a:pPr marL="0" indent="0"/>
            <a:r>
              <a:rPr lang="fi-FI" dirty="0">
                <a:latin typeface="Agency FB"/>
              </a:rPr>
              <a:t>•</a:t>
            </a:r>
            <a:r>
              <a:rPr lang="fi-FI" dirty="0" smtClean="0"/>
              <a:t> Oppilaan </a:t>
            </a:r>
            <a:r>
              <a:rPr lang="fi-FI" dirty="0"/>
              <a:t>tarpeen S2-oppimäärään määrittävät oppilasta </a:t>
            </a:r>
          </a:p>
          <a:p>
            <a:pPr marL="0" indent="0"/>
            <a:r>
              <a:rPr lang="fi-FI" dirty="0"/>
              <a:t>opettavat </a:t>
            </a:r>
            <a:r>
              <a:rPr lang="fi-FI" dirty="0" smtClean="0"/>
              <a:t>opettajat yhdessä, oppilaan </a:t>
            </a:r>
            <a:r>
              <a:rPr lang="fi-FI" dirty="0"/>
              <a:t>huoltaja päättää oppimääriä koskevista </a:t>
            </a:r>
            <a:r>
              <a:rPr lang="fi-FI" dirty="0" smtClean="0"/>
              <a:t>valinnoista</a:t>
            </a:r>
          </a:p>
          <a:p>
            <a:pPr marL="0" indent="0"/>
            <a:r>
              <a:rPr lang="fi-FI" dirty="0">
                <a:latin typeface="Agency FB"/>
              </a:rPr>
              <a:t>•</a:t>
            </a:r>
            <a:r>
              <a:rPr lang="fi-FI" dirty="0" smtClean="0"/>
              <a:t> Oppimäärän </a:t>
            </a:r>
            <a:r>
              <a:rPr lang="fi-FI" dirty="0"/>
              <a:t>valinnassa on keskeistä, että oppilas saa </a:t>
            </a:r>
            <a:r>
              <a:rPr lang="fi-FI" dirty="0" smtClean="0"/>
              <a:t>hänelle </a:t>
            </a:r>
            <a:r>
              <a:rPr lang="fi-FI" dirty="0"/>
              <a:t>parhaiten soveltuvan oppimäärän mukaista </a:t>
            </a:r>
            <a:r>
              <a:rPr lang="fi-FI" dirty="0" smtClean="0"/>
              <a:t>opetusta</a:t>
            </a:r>
            <a:r>
              <a:rPr lang="fi-FI" dirty="0"/>
              <a:t>.</a:t>
            </a:r>
            <a:endParaRPr lang="fi-FI" dirty="0" smtClean="0"/>
          </a:p>
          <a:p>
            <a:pPr lvl="1">
              <a:buFont typeface="Arial"/>
              <a:buChar char="•"/>
            </a:pPr>
            <a:endParaRPr lang="fi-FI" dirty="0" smtClean="0"/>
          </a:p>
          <a:p>
            <a:pPr lvl="1">
              <a:buFont typeface="Arial"/>
              <a:buChar char="•"/>
            </a:pPr>
            <a:endParaRPr lang="fi-FI" dirty="0" smtClean="0"/>
          </a:p>
          <a:p>
            <a:endParaRPr lang="fi-FI" dirty="0" smtClean="0"/>
          </a:p>
          <a:p>
            <a:endParaRPr lang="fi-FI" dirty="0"/>
          </a:p>
        </p:txBody>
      </p:sp>
    </p:spTree>
    <p:extLst>
      <p:ext uri="{BB962C8B-B14F-4D97-AF65-F5344CB8AC3E}">
        <p14:creationId xmlns:p14="http://schemas.microsoft.com/office/powerpoint/2010/main" val="21166677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20805" y="404664"/>
            <a:ext cx="7843839" cy="1452700"/>
          </a:xfrm>
        </p:spPr>
        <p:txBody>
          <a:bodyPr/>
          <a:lstStyle/>
          <a:p>
            <a:r>
              <a:rPr lang="fi-FI" dirty="0" smtClean="0"/>
              <a:t>Oppimäärän erityinen tehtävä</a:t>
            </a:r>
            <a:endParaRPr lang="fi-FI" dirty="0"/>
          </a:p>
        </p:txBody>
      </p:sp>
      <p:sp>
        <p:nvSpPr>
          <p:cNvPr id="3" name="Sisällön paikkamerkki 2"/>
          <p:cNvSpPr>
            <a:spLocks noGrp="1"/>
          </p:cNvSpPr>
          <p:nvPr>
            <p:ph idx="1"/>
          </p:nvPr>
        </p:nvSpPr>
        <p:spPr>
          <a:xfrm>
            <a:off x="179512" y="1700808"/>
            <a:ext cx="8964488" cy="4395192"/>
          </a:xfrm>
        </p:spPr>
        <p:txBody>
          <a:bodyPr/>
          <a:lstStyle/>
          <a:p>
            <a:pPr marL="0" indent="0"/>
            <a:r>
              <a:rPr lang="fi-FI" dirty="0">
                <a:latin typeface="Agency FB"/>
              </a:rPr>
              <a:t>• </a:t>
            </a:r>
            <a:r>
              <a:rPr lang="fi-FI" dirty="0" smtClean="0"/>
              <a:t>Tukea </a:t>
            </a:r>
            <a:r>
              <a:rPr lang="fi-FI" dirty="0"/>
              <a:t>lapsen ja nuoren kasvua kieliyhteisön </a:t>
            </a:r>
          </a:p>
          <a:p>
            <a:pPr marL="0" indent="0"/>
            <a:r>
              <a:rPr lang="fi-FI" dirty="0" smtClean="0"/>
              <a:t>	täysivaltaiseksi </a:t>
            </a:r>
            <a:r>
              <a:rPr lang="fi-FI" dirty="0"/>
              <a:t>jäseneksi, jolla on kielelliset valmiudet </a:t>
            </a:r>
          </a:p>
          <a:p>
            <a:pPr marL="0" indent="0"/>
            <a:r>
              <a:rPr lang="fi-FI" dirty="0" smtClean="0"/>
              <a:t>	jatko-opintoihin </a:t>
            </a:r>
            <a:endParaRPr lang="fi-FI" dirty="0"/>
          </a:p>
          <a:p>
            <a:pPr marL="0" indent="0"/>
            <a:r>
              <a:rPr lang="fi-FI" dirty="0">
                <a:latin typeface="Agency FB"/>
              </a:rPr>
              <a:t>•</a:t>
            </a:r>
            <a:r>
              <a:rPr lang="fi-FI" dirty="0" smtClean="0"/>
              <a:t> Tukea </a:t>
            </a:r>
            <a:r>
              <a:rPr lang="fi-FI" dirty="0"/>
              <a:t>oppilaan monikielisyyden kehittymistä sekä </a:t>
            </a:r>
          </a:p>
          <a:p>
            <a:pPr marL="0" indent="0"/>
            <a:r>
              <a:rPr lang="fi-FI" dirty="0" smtClean="0"/>
              <a:t>	herättää </a:t>
            </a:r>
            <a:r>
              <a:rPr lang="fi-FI" dirty="0"/>
              <a:t>kiinnostus ja tarjota välineitä kielitaidon </a:t>
            </a:r>
          </a:p>
          <a:p>
            <a:pPr marL="0" indent="0"/>
            <a:r>
              <a:rPr lang="fi-FI" dirty="0" smtClean="0"/>
              <a:t>	elinikäiseen </a:t>
            </a:r>
            <a:r>
              <a:rPr lang="fi-FI" dirty="0"/>
              <a:t>kehittämiseen </a:t>
            </a:r>
          </a:p>
          <a:p>
            <a:pPr marL="0" indent="0"/>
            <a:r>
              <a:rPr lang="fi-FI" dirty="0">
                <a:latin typeface="Agency FB"/>
              </a:rPr>
              <a:t>•</a:t>
            </a:r>
            <a:r>
              <a:rPr lang="fi-FI" dirty="0" smtClean="0"/>
              <a:t> Rakennetaan </a:t>
            </a:r>
            <a:r>
              <a:rPr lang="fi-FI" dirty="0"/>
              <a:t>oppilaan monilukutaitoa ja tuetaan </a:t>
            </a:r>
          </a:p>
          <a:p>
            <a:pPr marL="0" indent="0"/>
            <a:r>
              <a:rPr lang="fi-FI" dirty="0" smtClean="0"/>
              <a:t>	kielitaidon </a:t>
            </a:r>
            <a:r>
              <a:rPr lang="fi-FI" dirty="0"/>
              <a:t>eri osa-alueiden sekä eri oppiaineiden ja </a:t>
            </a:r>
          </a:p>
          <a:p>
            <a:pPr marL="0" indent="0"/>
            <a:r>
              <a:rPr lang="fi-FI" dirty="0" smtClean="0"/>
              <a:t>	tiedonalojen </a:t>
            </a:r>
            <a:r>
              <a:rPr lang="fi-FI" dirty="0"/>
              <a:t>kielen kehittymistä </a:t>
            </a:r>
            <a:endParaRPr lang="fi-FI" dirty="0" smtClean="0"/>
          </a:p>
          <a:p>
            <a:endParaRPr lang="fi-FI" dirty="0"/>
          </a:p>
        </p:txBody>
      </p:sp>
    </p:spTree>
    <p:extLst>
      <p:ext uri="{BB962C8B-B14F-4D97-AF65-F5344CB8AC3E}">
        <p14:creationId xmlns:p14="http://schemas.microsoft.com/office/powerpoint/2010/main" val="3194624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tsikko 1"/>
          <p:cNvSpPr>
            <a:spLocks noGrp="1"/>
          </p:cNvSpPr>
          <p:nvPr>
            <p:ph type="title"/>
          </p:nvPr>
        </p:nvSpPr>
        <p:spPr>
          <a:xfrm>
            <a:off x="820805" y="476672"/>
            <a:ext cx="7843839" cy="1380692"/>
          </a:xfrm>
        </p:spPr>
        <p:txBody>
          <a:bodyPr/>
          <a:lstStyle/>
          <a:p>
            <a:r>
              <a:rPr lang="fi-FI" altLang="fi-FI" dirty="0" smtClean="0"/>
              <a:t>Lukumääriä</a:t>
            </a:r>
            <a:r>
              <a:rPr lang="fi-FI" altLang="fi-FI" dirty="0" smtClean="0"/>
              <a:t/>
            </a:r>
            <a:br>
              <a:rPr lang="fi-FI" altLang="fi-FI" dirty="0" smtClean="0"/>
            </a:br>
            <a:endParaRPr lang="fi-FI" altLang="fi-FI" dirty="0" smtClean="0"/>
          </a:p>
        </p:txBody>
      </p:sp>
      <p:sp>
        <p:nvSpPr>
          <p:cNvPr id="3" name="Sisällön paikkamerkki 2"/>
          <p:cNvSpPr>
            <a:spLocks noGrp="1"/>
          </p:cNvSpPr>
          <p:nvPr>
            <p:ph idx="1"/>
          </p:nvPr>
        </p:nvSpPr>
        <p:spPr>
          <a:xfrm>
            <a:off x="467544" y="1340768"/>
            <a:ext cx="8211437" cy="4755232"/>
          </a:xfrm>
        </p:spPr>
        <p:txBody>
          <a:bodyPr/>
          <a:lstStyle/>
          <a:p>
            <a:pPr>
              <a:buFont typeface="Wingdings" panose="05000000000000000000" pitchFamily="2" charset="2"/>
              <a:buChar char="Ø"/>
              <a:defRPr/>
            </a:pPr>
            <a:r>
              <a:rPr lang="fi-FI" dirty="0" smtClean="0"/>
              <a:t>Perusopetukseen </a:t>
            </a:r>
            <a:r>
              <a:rPr lang="fi-FI" dirty="0"/>
              <a:t>valmistavaan opetukseen osallistui syyskuussa 2015 noin 3480 </a:t>
            </a:r>
            <a:r>
              <a:rPr lang="fi-FI" dirty="0" smtClean="0"/>
              <a:t>oppilasta </a:t>
            </a:r>
          </a:p>
          <a:p>
            <a:pPr>
              <a:buFont typeface="Wingdings" panose="05000000000000000000" pitchFamily="2" charset="2"/>
              <a:buChar char="Ø"/>
              <a:defRPr/>
            </a:pPr>
            <a:r>
              <a:rPr lang="fi-FI" dirty="0" smtClean="0"/>
              <a:t>Tämän </a:t>
            </a:r>
            <a:r>
              <a:rPr lang="fi-FI" dirty="0"/>
              <a:t>jälkeen syksyn 2015 aikana on perustettu yi 50 uutta perusopetukseen valmistavan opetuksen </a:t>
            </a:r>
            <a:r>
              <a:rPr lang="fi-FI" dirty="0" smtClean="0"/>
              <a:t>ryhmää</a:t>
            </a:r>
          </a:p>
          <a:p>
            <a:pPr lvl="0">
              <a:buFont typeface="Wingdings" panose="05000000000000000000" pitchFamily="2" charset="2"/>
              <a:buChar char="Ø"/>
              <a:defRPr/>
            </a:pPr>
            <a:r>
              <a:rPr lang="fi-FI" dirty="0"/>
              <a:t>Perusopetuksessa opiskeli vuonna 2015 noin 32 000 vieraskielistä </a:t>
            </a:r>
            <a:r>
              <a:rPr lang="fi-FI" dirty="0" smtClean="0"/>
              <a:t>oppilasta (noin </a:t>
            </a:r>
            <a:r>
              <a:rPr lang="fi-FI" dirty="0"/>
              <a:t>6 % kaikista perusopetuksen </a:t>
            </a:r>
            <a:r>
              <a:rPr lang="fi-FI" dirty="0" smtClean="0"/>
              <a:t>oppilaista)</a:t>
            </a:r>
          </a:p>
          <a:p>
            <a:pPr>
              <a:buFont typeface="Wingdings" panose="05000000000000000000" pitchFamily="2" charset="2"/>
              <a:buChar char="Ø"/>
              <a:defRPr/>
            </a:pPr>
            <a:r>
              <a:rPr lang="fi-FI" dirty="0"/>
              <a:t>Lukioissa opiskeli vuonna 2015 noin 4 800 vieraskielistä </a:t>
            </a:r>
            <a:r>
              <a:rPr lang="fi-FI" dirty="0" smtClean="0"/>
              <a:t>opiskelijaa</a:t>
            </a:r>
          </a:p>
          <a:p>
            <a:pPr lvl="0">
              <a:buFont typeface="Wingdings" panose="05000000000000000000" pitchFamily="2" charset="2"/>
              <a:buChar char="Ø"/>
              <a:defRPr/>
            </a:pPr>
            <a:r>
              <a:rPr lang="fi-FI" dirty="0"/>
              <a:t>Ammatillisessa peruskoulutuksessa opiskelee noin 19 000 vieraskielistä </a:t>
            </a:r>
            <a:r>
              <a:rPr lang="fi-FI" dirty="0" smtClean="0"/>
              <a:t>opiskelijaa</a:t>
            </a:r>
            <a:endParaRPr lang="fi-FI" dirty="0"/>
          </a:p>
          <a:p>
            <a:pPr>
              <a:buFont typeface="Wingdings" panose="05000000000000000000" pitchFamily="2" charset="2"/>
              <a:buChar char="Ø"/>
              <a:defRPr/>
            </a:pPr>
            <a:endParaRPr lang="fi-FI" dirty="0"/>
          </a:p>
          <a:p>
            <a:pPr lvl="0">
              <a:buFont typeface="Wingdings" panose="05000000000000000000" pitchFamily="2" charset="2"/>
              <a:buChar char="Ø"/>
              <a:defRPr/>
            </a:pPr>
            <a:endParaRPr lang="fi-FI" dirty="0"/>
          </a:p>
          <a:p>
            <a:pPr>
              <a:buFont typeface="Wingdings" panose="05000000000000000000" pitchFamily="2" charset="2"/>
              <a:buChar char="Ø"/>
              <a:defRPr/>
            </a:pPr>
            <a:endParaRPr lang="fi-FI" dirty="0"/>
          </a:p>
        </p:txBody>
      </p:sp>
      <p:sp>
        <p:nvSpPr>
          <p:cNvPr id="6148" name="Dian numeron paikkamerkki 3"/>
          <p:cNvSpPr>
            <a:spLocks noGrp="1"/>
          </p:cNvSpPr>
          <p:nvPr>
            <p:ph type="sldNum" sz="quarter" idx="12"/>
          </p:nvPr>
        </p:nvSpPr>
        <p:spPr>
          <a:noFill/>
        </p:spPr>
        <p:txBody>
          <a:bodyPr/>
          <a:lstStyle>
            <a:lvl1pPr>
              <a:spcBef>
                <a:spcPct val="20000"/>
              </a:spcBef>
              <a:buChar char="•"/>
              <a:defRPr sz="2000">
                <a:solidFill>
                  <a:schemeClr val="tx1"/>
                </a:solidFill>
                <a:latin typeface="Akzidenz Grotesk BE Md" pitchFamily="84" charset="0"/>
              </a:defRPr>
            </a:lvl1pPr>
            <a:lvl2pPr marL="742950" indent="-285750">
              <a:spcBef>
                <a:spcPct val="20000"/>
              </a:spcBef>
              <a:buChar char="–"/>
              <a:defRPr sz="1600">
                <a:solidFill>
                  <a:srgbClr val="000000"/>
                </a:solidFill>
                <a:latin typeface="Akzidenz Grotesk BE" pitchFamily="84" charset="0"/>
              </a:defRPr>
            </a:lvl2pPr>
            <a:lvl3pPr marL="1143000" indent="-228600">
              <a:spcBef>
                <a:spcPct val="20000"/>
              </a:spcBef>
              <a:buChar char="•"/>
              <a:defRPr sz="1600">
                <a:solidFill>
                  <a:srgbClr val="000000"/>
                </a:solidFill>
                <a:latin typeface="Akzidenz Grotesk BE" pitchFamily="84" charset="0"/>
              </a:defRPr>
            </a:lvl3pPr>
            <a:lvl4pPr marL="1600200" indent="-228600">
              <a:spcBef>
                <a:spcPct val="20000"/>
              </a:spcBef>
              <a:buChar char="–"/>
              <a:defRPr sz="1600">
                <a:solidFill>
                  <a:srgbClr val="000000"/>
                </a:solidFill>
                <a:latin typeface="Akzidenz Grotesk BE" pitchFamily="84" charset="0"/>
              </a:defRPr>
            </a:lvl4pPr>
            <a:lvl5pPr marL="2057400" indent="-228600">
              <a:spcBef>
                <a:spcPct val="20000"/>
              </a:spcBef>
              <a:buChar char="»"/>
              <a:defRPr sz="1600">
                <a:solidFill>
                  <a:srgbClr val="000000"/>
                </a:solidFill>
                <a:latin typeface="Akzidenz Grotesk BE" pitchFamily="84" charset="0"/>
              </a:defRPr>
            </a:lvl5pPr>
            <a:lvl6pPr marL="2514600" indent="-228600" eaLnBrk="0" fontAlgn="base" hangingPunct="0">
              <a:spcBef>
                <a:spcPct val="20000"/>
              </a:spcBef>
              <a:spcAft>
                <a:spcPct val="0"/>
              </a:spcAft>
              <a:buChar char="»"/>
              <a:defRPr sz="1600">
                <a:solidFill>
                  <a:srgbClr val="000000"/>
                </a:solidFill>
                <a:latin typeface="Akzidenz Grotesk BE" pitchFamily="84" charset="0"/>
              </a:defRPr>
            </a:lvl6pPr>
            <a:lvl7pPr marL="2971800" indent="-228600" eaLnBrk="0" fontAlgn="base" hangingPunct="0">
              <a:spcBef>
                <a:spcPct val="20000"/>
              </a:spcBef>
              <a:spcAft>
                <a:spcPct val="0"/>
              </a:spcAft>
              <a:buChar char="»"/>
              <a:defRPr sz="1600">
                <a:solidFill>
                  <a:srgbClr val="000000"/>
                </a:solidFill>
                <a:latin typeface="Akzidenz Grotesk BE" pitchFamily="84" charset="0"/>
              </a:defRPr>
            </a:lvl7pPr>
            <a:lvl8pPr marL="3429000" indent="-228600" eaLnBrk="0" fontAlgn="base" hangingPunct="0">
              <a:spcBef>
                <a:spcPct val="20000"/>
              </a:spcBef>
              <a:spcAft>
                <a:spcPct val="0"/>
              </a:spcAft>
              <a:buChar char="»"/>
              <a:defRPr sz="1600">
                <a:solidFill>
                  <a:srgbClr val="000000"/>
                </a:solidFill>
                <a:latin typeface="Akzidenz Grotesk BE" pitchFamily="84" charset="0"/>
              </a:defRPr>
            </a:lvl8pPr>
            <a:lvl9pPr marL="3886200" indent="-228600" eaLnBrk="0" fontAlgn="base" hangingPunct="0">
              <a:spcBef>
                <a:spcPct val="20000"/>
              </a:spcBef>
              <a:spcAft>
                <a:spcPct val="0"/>
              </a:spcAft>
              <a:buChar char="»"/>
              <a:defRPr sz="1600">
                <a:solidFill>
                  <a:srgbClr val="000000"/>
                </a:solidFill>
                <a:latin typeface="Akzidenz Grotesk BE" pitchFamily="84" charset="0"/>
              </a:defRPr>
            </a:lvl9pPr>
          </a:lstStyle>
          <a:p>
            <a:pPr>
              <a:spcBef>
                <a:spcPct val="0"/>
              </a:spcBef>
              <a:buFontTx/>
              <a:buNone/>
            </a:pPr>
            <a:fld id="{D81C7C03-A547-4C1A-816F-1FCA7E1F8DB4}" type="slidenum">
              <a:rPr lang="fi-FI" altLang="fi-FI" sz="1400" smtClean="0">
                <a:latin typeface="Arial" charset="0"/>
                <a:ea typeface="ＭＳ Ｐゴシック" pitchFamily="1" charset="-128"/>
              </a:rPr>
              <a:pPr>
                <a:spcBef>
                  <a:spcPct val="0"/>
                </a:spcBef>
                <a:buFontTx/>
                <a:buNone/>
              </a:pPr>
              <a:t>4</a:t>
            </a:fld>
            <a:endParaRPr lang="fi-FI" altLang="fi-FI" sz="1400" smtClean="0">
              <a:latin typeface="Arial" charset="0"/>
              <a:ea typeface="ＭＳ Ｐゴシック" pitchFamily="1" charset="-128"/>
            </a:endParaRPr>
          </a:p>
        </p:txBody>
      </p:sp>
    </p:spTree>
    <p:extLst>
      <p:ext uri="{BB962C8B-B14F-4D97-AF65-F5344CB8AC3E}">
        <p14:creationId xmlns:p14="http://schemas.microsoft.com/office/powerpoint/2010/main" val="26466453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20805" y="404664"/>
            <a:ext cx="7843839" cy="864096"/>
          </a:xfrm>
        </p:spPr>
        <p:txBody>
          <a:bodyPr/>
          <a:lstStyle/>
          <a:p>
            <a:r>
              <a:rPr lang="fi-FI" dirty="0" smtClean="0"/>
              <a:t>Oppimäärän erityinen tehtävä, vuosiluokat</a:t>
            </a:r>
            <a:endParaRPr lang="fi-FI" dirty="0"/>
          </a:p>
        </p:txBody>
      </p:sp>
      <p:sp>
        <p:nvSpPr>
          <p:cNvPr id="3" name="Sisällön paikkamerkki 2"/>
          <p:cNvSpPr>
            <a:spLocks noGrp="1"/>
          </p:cNvSpPr>
          <p:nvPr>
            <p:ph idx="1"/>
          </p:nvPr>
        </p:nvSpPr>
        <p:spPr>
          <a:xfrm>
            <a:off x="179512" y="1268760"/>
            <a:ext cx="8964488" cy="4755232"/>
          </a:xfrm>
        </p:spPr>
        <p:txBody>
          <a:bodyPr/>
          <a:lstStyle/>
          <a:p>
            <a:pPr marL="0" indent="0"/>
            <a:r>
              <a:rPr lang="fi-FI" dirty="0">
                <a:latin typeface="Agency FB"/>
              </a:rPr>
              <a:t>•</a:t>
            </a:r>
            <a:r>
              <a:rPr lang="fi-FI" dirty="0" smtClean="0"/>
              <a:t> </a:t>
            </a:r>
            <a:r>
              <a:rPr lang="fi-FI" b="1" dirty="0"/>
              <a:t>Vuosiluokilla 1–2</a:t>
            </a:r>
            <a:r>
              <a:rPr lang="fi-FI" dirty="0"/>
              <a:t>: </a:t>
            </a:r>
            <a:r>
              <a:rPr lang="fi-FI" dirty="0" smtClean="0"/>
              <a:t>suomen </a:t>
            </a:r>
            <a:r>
              <a:rPr lang="fi-FI" dirty="0"/>
              <a:t>kielen ja sen luku- ja kirjoitustaitojen perustan </a:t>
            </a:r>
            <a:r>
              <a:rPr lang="fi-FI" dirty="0" smtClean="0"/>
              <a:t>luominen</a:t>
            </a:r>
            <a:r>
              <a:rPr lang="fi-FI" dirty="0"/>
              <a:t>, vuorovaikutustaidot, kiinnostus kieleen ja </a:t>
            </a:r>
            <a:r>
              <a:rPr lang="fi-FI" dirty="0" smtClean="0"/>
              <a:t>ilmaisuun </a:t>
            </a:r>
            <a:endParaRPr lang="fi-FI" dirty="0"/>
          </a:p>
          <a:p>
            <a:pPr marL="0" indent="0"/>
            <a:endParaRPr lang="fi-FI" dirty="0"/>
          </a:p>
          <a:p>
            <a:pPr marL="0" indent="0"/>
            <a:r>
              <a:rPr lang="fi-FI" dirty="0">
                <a:latin typeface="Agency FB"/>
              </a:rPr>
              <a:t>•</a:t>
            </a:r>
            <a:r>
              <a:rPr lang="fi-FI" dirty="0" smtClean="0"/>
              <a:t> </a:t>
            </a:r>
            <a:r>
              <a:rPr lang="fi-FI" b="1" dirty="0" smtClean="0"/>
              <a:t>Vuosiluokilla </a:t>
            </a:r>
            <a:r>
              <a:rPr lang="fi-FI" b="1" dirty="0"/>
              <a:t>3–6</a:t>
            </a:r>
            <a:r>
              <a:rPr lang="fi-FI" dirty="0"/>
              <a:t>: </a:t>
            </a:r>
            <a:r>
              <a:rPr lang="fi-FI" dirty="0" smtClean="0"/>
              <a:t>suomen </a:t>
            </a:r>
            <a:r>
              <a:rPr lang="fi-FI" dirty="0"/>
              <a:t>kielen taidon kehittyminen sekä luku- ja </a:t>
            </a:r>
            <a:r>
              <a:rPr lang="fi-FI" dirty="0" smtClean="0"/>
              <a:t>kirjoitustaidon </a:t>
            </a:r>
            <a:r>
              <a:rPr lang="fi-FI" dirty="0"/>
              <a:t>ja vuorovaikutustaitojen </a:t>
            </a:r>
            <a:r>
              <a:rPr lang="fi-FI" dirty="0" err="1"/>
              <a:t>sujuvoituminen</a:t>
            </a:r>
            <a:r>
              <a:rPr lang="fi-FI" dirty="0"/>
              <a:t> ja </a:t>
            </a:r>
            <a:r>
              <a:rPr lang="fi-FI" dirty="0" smtClean="0"/>
              <a:t>monipuolistuminen</a:t>
            </a:r>
            <a:r>
              <a:rPr lang="fi-FI" dirty="0"/>
              <a:t>, kielen piirteet ja kirjallisuuden keinot, </a:t>
            </a:r>
            <a:r>
              <a:rPr lang="fi-FI" dirty="0" smtClean="0"/>
              <a:t>laajempien </a:t>
            </a:r>
            <a:r>
              <a:rPr lang="fi-FI" dirty="0"/>
              <a:t>tekstien lukeminen </a:t>
            </a:r>
            <a:endParaRPr lang="fi-FI" dirty="0" smtClean="0"/>
          </a:p>
          <a:p>
            <a:pPr marL="0" indent="0"/>
            <a:endParaRPr lang="fi-FI" dirty="0"/>
          </a:p>
          <a:p>
            <a:pPr marL="0" indent="0"/>
            <a:r>
              <a:rPr lang="fi-FI" dirty="0">
                <a:latin typeface="Agency FB"/>
              </a:rPr>
              <a:t>•</a:t>
            </a:r>
            <a:r>
              <a:rPr lang="fi-FI" dirty="0" smtClean="0"/>
              <a:t> </a:t>
            </a:r>
            <a:r>
              <a:rPr lang="fi-FI" b="1" dirty="0" smtClean="0"/>
              <a:t>Vuosiluokilla </a:t>
            </a:r>
            <a:r>
              <a:rPr lang="fi-FI" b="1" dirty="0"/>
              <a:t>7–9</a:t>
            </a:r>
            <a:r>
              <a:rPr lang="fi-FI" dirty="0"/>
              <a:t>: </a:t>
            </a:r>
            <a:r>
              <a:rPr lang="fi-FI" dirty="0" smtClean="0"/>
              <a:t>suomen </a:t>
            </a:r>
            <a:r>
              <a:rPr lang="fi-FI" dirty="0"/>
              <a:t>kielen, oppimaan oppimisen, vuorovaikutuksen ja </a:t>
            </a:r>
            <a:r>
              <a:rPr lang="fi-FI" dirty="0" smtClean="0"/>
              <a:t>monilukutaidon </a:t>
            </a:r>
            <a:r>
              <a:rPr lang="fi-FI" dirty="0"/>
              <a:t>vakiinnuttaminen ja monipuolistaminen, </a:t>
            </a:r>
            <a:r>
              <a:rPr lang="fi-FI" dirty="0" smtClean="0"/>
              <a:t>kielitietoisuus</a:t>
            </a:r>
            <a:r>
              <a:rPr lang="fi-FI" dirty="0"/>
              <a:t>, tekstimaailma, kulttuurintuntemus, </a:t>
            </a:r>
            <a:r>
              <a:rPr lang="fi-FI" dirty="0" smtClean="0"/>
              <a:t>elämyksellinen </a:t>
            </a:r>
            <a:r>
              <a:rPr lang="fi-FI" dirty="0"/>
              <a:t>ja erittelevä kirjallisuuden lukeminen </a:t>
            </a:r>
          </a:p>
        </p:txBody>
      </p:sp>
    </p:spTree>
    <p:extLst>
      <p:ext uri="{BB962C8B-B14F-4D97-AF65-F5344CB8AC3E}">
        <p14:creationId xmlns:p14="http://schemas.microsoft.com/office/powerpoint/2010/main" val="16193689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20805" y="188640"/>
            <a:ext cx="7843839" cy="1080120"/>
          </a:xfrm>
        </p:spPr>
        <p:txBody>
          <a:bodyPr/>
          <a:lstStyle/>
          <a:p>
            <a:r>
              <a:rPr lang="fi-FI" dirty="0" smtClean="0"/>
              <a:t>	Tavoitteet: 5 kokonaisuutta</a:t>
            </a:r>
            <a:endParaRPr lang="fi-FI" dirty="0"/>
          </a:p>
        </p:txBody>
      </p:sp>
      <p:sp>
        <p:nvSpPr>
          <p:cNvPr id="3" name="Sisällön paikkamerkki 2"/>
          <p:cNvSpPr>
            <a:spLocks noGrp="1"/>
          </p:cNvSpPr>
          <p:nvPr>
            <p:ph idx="1"/>
          </p:nvPr>
        </p:nvSpPr>
        <p:spPr>
          <a:xfrm>
            <a:off x="179512" y="1052736"/>
            <a:ext cx="8964488" cy="4971256"/>
          </a:xfrm>
        </p:spPr>
        <p:txBody>
          <a:bodyPr/>
          <a:lstStyle/>
          <a:p>
            <a:pPr marL="0" indent="0"/>
            <a:r>
              <a:rPr lang="fi-FI" b="1" dirty="0" smtClean="0"/>
              <a:t>1. Vuorovaikutustilanteissa </a:t>
            </a:r>
            <a:r>
              <a:rPr lang="fi-FI" b="1" dirty="0"/>
              <a:t>toimiminen </a:t>
            </a:r>
            <a:r>
              <a:rPr lang="fi-FI" dirty="0"/>
              <a:t>(ilmaisuvaranto, </a:t>
            </a:r>
          </a:p>
          <a:p>
            <a:pPr marL="0" indent="0"/>
            <a:r>
              <a:rPr lang="fi-FI" dirty="0"/>
              <a:t>vuorovaikutustaidot) </a:t>
            </a:r>
          </a:p>
          <a:p>
            <a:pPr marL="0" indent="0"/>
            <a:r>
              <a:rPr lang="fi-FI" b="1" dirty="0" smtClean="0"/>
              <a:t>2. Tekstien </a:t>
            </a:r>
            <a:r>
              <a:rPr lang="fi-FI" b="1" dirty="0"/>
              <a:t>tulkitseminen </a:t>
            </a:r>
            <a:r>
              <a:rPr lang="fi-FI" dirty="0"/>
              <a:t>(lukutaito, puhuttujen ja </a:t>
            </a:r>
          </a:p>
          <a:p>
            <a:pPr marL="0" indent="0"/>
            <a:r>
              <a:rPr lang="fi-FI" dirty="0"/>
              <a:t>kirjoitettujen tekstien tulkinta ja päättely, sana- ja </a:t>
            </a:r>
          </a:p>
          <a:p>
            <a:pPr marL="0" indent="0"/>
            <a:r>
              <a:rPr lang="fi-FI" dirty="0"/>
              <a:t>käsitevaranto) </a:t>
            </a:r>
          </a:p>
          <a:p>
            <a:pPr marL="0" indent="0"/>
            <a:r>
              <a:rPr lang="fi-FI" b="1" dirty="0" smtClean="0"/>
              <a:t>3. Tekstien </a:t>
            </a:r>
            <a:r>
              <a:rPr lang="fi-FI" b="1" dirty="0"/>
              <a:t>tuottaminen </a:t>
            </a:r>
            <a:r>
              <a:rPr lang="fi-FI" dirty="0"/>
              <a:t>(kirjoittaminen, näppäintaidot, </a:t>
            </a:r>
          </a:p>
          <a:p>
            <a:pPr marL="0" indent="0"/>
            <a:r>
              <a:rPr lang="fi-FI" dirty="0"/>
              <a:t>tekstien arviointi ja palaute) </a:t>
            </a:r>
          </a:p>
          <a:p>
            <a:pPr marL="0" indent="0"/>
            <a:r>
              <a:rPr lang="fi-FI" b="1" dirty="0" smtClean="0"/>
              <a:t>4. Kielen</a:t>
            </a:r>
            <a:r>
              <a:rPr lang="fi-FI" b="1" dirty="0"/>
              <a:t>, kirjallisuuden ja kulttuurin ymmärtäminen </a:t>
            </a:r>
          </a:p>
          <a:p>
            <a:pPr marL="0" indent="0"/>
            <a:r>
              <a:rPr lang="fi-FI" dirty="0"/>
              <a:t>(kielitietoisuus, kielen vaihtelu, kielitieto, kirjallisuus ja </a:t>
            </a:r>
          </a:p>
          <a:p>
            <a:pPr marL="0" indent="0"/>
            <a:r>
              <a:rPr lang="fi-FI" dirty="0"/>
              <a:t>kulttuuri, lukuelämykset) </a:t>
            </a:r>
          </a:p>
          <a:p>
            <a:pPr marL="0" indent="0"/>
            <a:r>
              <a:rPr lang="fi-FI" b="1" dirty="0" smtClean="0"/>
              <a:t>5. Kielen </a:t>
            </a:r>
            <a:r>
              <a:rPr lang="fi-FI" b="1" dirty="0"/>
              <a:t>käyttö kaiken oppimisen tukena </a:t>
            </a:r>
            <a:r>
              <a:rPr lang="fi-FI" dirty="0"/>
              <a:t>(käsitys itsestä </a:t>
            </a:r>
          </a:p>
          <a:p>
            <a:pPr marL="0" indent="0"/>
            <a:r>
              <a:rPr lang="fi-FI" dirty="0"/>
              <a:t>kielenkäyttäjänä ja kielenoppijana, eri oppiaineiden </a:t>
            </a:r>
          </a:p>
          <a:p>
            <a:pPr marL="0" indent="0"/>
            <a:r>
              <a:rPr lang="fi-FI" dirty="0"/>
              <a:t>kieli, itseohjautuva työskentely ja tiedonhaku) </a:t>
            </a:r>
          </a:p>
        </p:txBody>
      </p:sp>
    </p:spTree>
    <p:extLst>
      <p:ext uri="{BB962C8B-B14F-4D97-AF65-F5344CB8AC3E}">
        <p14:creationId xmlns:p14="http://schemas.microsoft.com/office/powerpoint/2010/main" val="11016364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20805" y="404664"/>
            <a:ext cx="7843839" cy="864096"/>
          </a:xfrm>
        </p:spPr>
        <p:txBody>
          <a:bodyPr/>
          <a:lstStyle/>
          <a:p>
            <a:r>
              <a:rPr lang="fi-FI" dirty="0" smtClean="0"/>
              <a:t>	Muutoksessa keskeistä 1</a:t>
            </a:r>
            <a:endParaRPr lang="fi-FI" dirty="0"/>
          </a:p>
        </p:txBody>
      </p:sp>
      <p:sp>
        <p:nvSpPr>
          <p:cNvPr id="3" name="Sisällön paikkamerkki 2"/>
          <p:cNvSpPr>
            <a:spLocks noGrp="1"/>
          </p:cNvSpPr>
          <p:nvPr>
            <p:ph idx="1"/>
          </p:nvPr>
        </p:nvSpPr>
        <p:spPr>
          <a:xfrm>
            <a:off x="179512" y="1268760"/>
            <a:ext cx="8964488" cy="4755232"/>
          </a:xfrm>
        </p:spPr>
        <p:txBody>
          <a:bodyPr/>
          <a:lstStyle/>
          <a:p>
            <a:pPr marL="0" indent="0"/>
            <a:r>
              <a:rPr lang="fi-FI" dirty="0">
                <a:latin typeface="Agency FB"/>
              </a:rPr>
              <a:t>•</a:t>
            </a:r>
            <a:r>
              <a:rPr lang="fi-FI" dirty="0" smtClean="0"/>
              <a:t> </a:t>
            </a:r>
            <a:r>
              <a:rPr lang="fi-FI" b="1" dirty="0" smtClean="0"/>
              <a:t>S2 </a:t>
            </a:r>
            <a:r>
              <a:rPr lang="fi-FI" b="1" dirty="0"/>
              <a:t>ja S1 lähentyvät: </a:t>
            </a:r>
            <a:r>
              <a:rPr lang="fi-FI" dirty="0"/>
              <a:t>peruskoulussa saatava </a:t>
            </a:r>
          </a:p>
          <a:p>
            <a:pPr marL="0" indent="0"/>
            <a:r>
              <a:rPr lang="fi-FI" dirty="0"/>
              <a:t>samanlaiset valmiudet toimia kieliyhteisössä ja edetä </a:t>
            </a:r>
          </a:p>
          <a:p>
            <a:pPr marL="0" indent="0"/>
            <a:r>
              <a:rPr lang="fi-FI" dirty="0"/>
              <a:t>jatko-opintoihin </a:t>
            </a:r>
            <a:r>
              <a:rPr lang="fi-FI" dirty="0" smtClean="0"/>
              <a:t/>
            </a:r>
            <a:br>
              <a:rPr lang="fi-FI" dirty="0" smtClean="0"/>
            </a:br>
            <a:endParaRPr lang="fi-FI" dirty="0"/>
          </a:p>
          <a:p>
            <a:pPr marL="0" indent="0"/>
            <a:r>
              <a:rPr lang="fi-FI" dirty="0">
                <a:latin typeface="Agency FB"/>
              </a:rPr>
              <a:t>•</a:t>
            </a:r>
            <a:r>
              <a:rPr lang="fi-FI" dirty="0" smtClean="0"/>
              <a:t> </a:t>
            </a:r>
            <a:r>
              <a:rPr lang="fi-FI" b="1" dirty="0" smtClean="0"/>
              <a:t>Yhteistä </a:t>
            </a:r>
            <a:r>
              <a:rPr lang="fi-FI" b="1" dirty="0"/>
              <a:t>suomen kielen ja kirjallisuuden kanssa: </a:t>
            </a:r>
          </a:p>
          <a:p>
            <a:pPr marL="0" indent="0"/>
            <a:r>
              <a:rPr lang="fi-FI" dirty="0"/>
              <a:t>•monilukutaito, tekstilajitaidot, kirjallisuuden </a:t>
            </a:r>
            <a:r>
              <a:rPr lang="fi-FI" dirty="0" smtClean="0"/>
              <a:t>tavoitteet </a:t>
            </a:r>
            <a:r>
              <a:rPr lang="fi-FI" dirty="0"/>
              <a:t>ja </a:t>
            </a:r>
            <a:r>
              <a:rPr lang="fi-FI" dirty="0" smtClean="0"/>
              <a:t>sisällöt</a:t>
            </a:r>
            <a:r>
              <a:rPr lang="fi-FI" dirty="0"/>
              <a:t/>
            </a:r>
            <a:br>
              <a:rPr lang="fi-FI" dirty="0"/>
            </a:br>
            <a:r>
              <a:rPr lang="fi-FI" dirty="0" smtClean="0"/>
              <a:t/>
            </a:r>
            <a:br>
              <a:rPr lang="fi-FI" dirty="0" smtClean="0"/>
            </a:br>
            <a:r>
              <a:rPr lang="fi-FI" dirty="0">
                <a:latin typeface="Agency FB"/>
              </a:rPr>
              <a:t>•</a:t>
            </a:r>
            <a:r>
              <a:rPr lang="fi-FI" dirty="0" smtClean="0"/>
              <a:t> </a:t>
            </a:r>
            <a:r>
              <a:rPr lang="fi-FI" b="1" dirty="0" smtClean="0"/>
              <a:t>S2:ssa </a:t>
            </a:r>
            <a:r>
              <a:rPr lang="fi-FI" b="1" dirty="0"/>
              <a:t>painottuu: </a:t>
            </a:r>
          </a:p>
          <a:p>
            <a:pPr marL="0" indent="0"/>
            <a:r>
              <a:rPr lang="fi-FI" dirty="0" smtClean="0"/>
              <a:t>	• puhutun </a:t>
            </a:r>
            <a:r>
              <a:rPr lang="fi-FI" dirty="0"/>
              <a:t>kielen ymmärtämis- ja tuottamistaidot </a:t>
            </a:r>
          </a:p>
          <a:p>
            <a:pPr marL="0" indent="0"/>
            <a:r>
              <a:rPr lang="fi-FI" dirty="0" smtClean="0"/>
              <a:t>	• eri </a:t>
            </a:r>
            <a:r>
              <a:rPr lang="fi-FI" dirty="0"/>
              <a:t>oppiaineiden/tiedonalojen kielen hallinta </a:t>
            </a:r>
          </a:p>
          <a:p>
            <a:pPr marL="0" indent="0"/>
            <a:r>
              <a:rPr lang="fi-FI" dirty="0" smtClean="0"/>
              <a:t>	• sana- </a:t>
            </a:r>
            <a:r>
              <a:rPr lang="fi-FI" dirty="0"/>
              <a:t>ja ilmaisuvarannon laajentaminen </a:t>
            </a:r>
          </a:p>
          <a:p>
            <a:pPr marL="0" indent="0"/>
            <a:r>
              <a:rPr lang="fi-FI" dirty="0" smtClean="0"/>
              <a:t>	• kielen </a:t>
            </a:r>
            <a:r>
              <a:rPr lang="fi-FI" dirty="0"/>
              <a:t>merkitys kaikessa oppimisessa </a:t>
            </a:r>
          </a:p>
        </p:txBody>
      </p:sp>
    </p:spTree>
    <p:extLst>
      <p:ext uri="{BB962C8B-B14F-4D97-AF65-F5344CB8AC3E}">
        <p14:creationId xmlns:p14="http://schemas.microsoft.com/office/powerpoint/2010/main" val="42129953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20805" y="404664"/>
            <a:ext cx="7843839" cy="864096"/>
          </a:xfrm>
        </p:spPr>
        <p:txBody>
          <a:bodyPr/>
          <a:lstStyle/>
          <a:p>
            <a:r>
              <a:rPr lang="fi-FI" dirty="0" smtClean="0"/>
              <a:t>	Muutoksessa keskeistä 2</a:t>
            </a:r>
            <a:endParaRPr lang="fi-FI" dirty="0"/>
          </a:p>
        </p:txBody>
      </p:sp>
      <p:sp>
        <p:nvSpPr>
          <p:cNvPr id="3" name="Sisällön paikkamerkki 2"/>
          <p:cNvSpPr>
            <a:spLocks noGrp="1"/>
          </p:cNvSpPr>
          <p:nvPr>
            <p:ph idx="1"/>
          </p:nvPr>
        </p:nvSpPr>
        <p:spPr>
          <a:xfrm>
            <a:off x="179512" y="1268760"/>
            <a:ext cx="8964488" cy="4755232"/>
          </a:xfrm>
        </p:spPr>
        <p:txBody>
          <a:bodyPr/>
          <a:lstStyle/>
          <a:p>
            <a:pPr marL="0" indent="0"/>
            <a:r>
              <a:rPr lang="fi-FI" dirty="0">
                <a:latin typeface="Agency FB"/>
              </a:rPr>
              <a:t>•</a:t>
            </a:r>
            <a:r>
              <a:rPr lang="fi-FI" dirty="0" smtClean="0"/>
              <a:t> </a:t>
            </a:r>
            <a:r>
              <a:rPr lang="fi-FI" b="1" dirty="0" smtClean="0"/>
              <a:t>Ei sisältöluetteloita</a:t>
            </a:r>
            <a:r>
              <a:rPr lang="fi-FI" dirty="0" smtClean="0"/>
              <a:t>, vaan opetuksen tavoitteisiin liittyvät keskeiset sisältöalueet:</a:t>
            </a:r>
            <a:endParaRPr lang="fi-FI" dirty="0"/>
          </a:p>
          <a:p>
            <a:r>
              <a:rPr lang="fi-FI" dirty="0">
                <a:latin typeface="Agency FB"/>
              </a:rPr>
              <a:t>	</a:t>
            </a:r>
            <a:r>
              <a:rPr lang="fi-FI" dirty="0"/>
              <a:t>Oppilaan kieli-, vuorovaikutus- ja tekstitaitojen oppiminen tapahtuu kielenkäyttötilanteissa </a:t>
            </a:r>
            <a:r>
              <a:rPr lang="fi-FI" dirty="0" smtClean="0"/>
              <a:t>sekä monipuolisessa </a:t>
            </a:r>
            <a:r>
              <a:rPr lang="fi-FI" dirty="0"/>
              <a:t>työskentelyssä kielen avulla. Sisällöt valitaan siten, että oppilas voi </a:t>
            </a:r>
            <a:r>
              <a:rPr lang="fi-FI" dirty="0" smtClean="0"/>
              <a:t>laajentaa omaan </a:t>
            </a:r>
            <a:r>
              <a:rPr lang="fi-FI" dirty="0"/>
              <a:t>kieleen, kirjallisuuteen ja muuhun kulttuuriin liittyvää osaamistaan monipuolisesti. </a:t>
            </a:r>
            <a:r>
              <a:rPr lang="fi-FI" dirty="0" smtClean="0"/>
              <a:t>Sisällöt tukevat </a:t>
            </a:r>
            <a:r>
              <a:rPr lang="fi-FI" dirty="0"/>
              <a:t>tavoitteiden saavuttamista ja hyödyntävät sekä oppilaiden kokemuksia että </a:t>
            </a:r>
            <a:r>
              <a:rPr lang="fi-FI" dirty="0" smtClean="0"/>
              <a:t>paikallisia mahdollisuuksia</a:t>
            </a:r>
            <a:r>
              <a:rPr lang="fi-FI" dirty="0"/>
              <a:t>. </a:t>
            </a:r>
            <a:endParaRPr lang="fi-FI" dirty="0" smtClean="0"/>
          </a:p>
          <a:p>
            <a:r>
              <a:rPr lang="fi-FI" dirty="0">
                <a:latin typeface="Agency FB"/>
              </a:rPr>
              <a:t>•</a:t>
            </a:r>
            <a:r>
              <a:rPr lang="fi-FI" dirty="0"/>
              <a:t> </a:t>
            </a:r>
            <a:r>
              <a:rPr lang="fi-FI" dirty="0" smtClean="0"/>
              <a:t>Sisältöalueista </a:t>
            </a:r>
            <a:r>
              <a:rPr lang="fi-FI" dirty="0"/>
              <a:t>muodostetaan kokonaisuuksia eri vuosiluokille.</a:t>
            </a:r>
          </a:p>
        </p:txBody>
      </p:sp>
    </p:spTree>
    <p:extLst>
      <p:ext uri="{BB962C8B-B14F-4D97-AF65-F5344CB8AC3E}">
        <p14:creationId xmlns:p14="http://schemas.microsoft.com/office/powerpoint/2010/main" val="18273012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20805" y="404664"/>
            <a:ext cx="7843839" cy="864096"/>
          </a:xfrm>
        </p:spPr>
        <p:txBody>
          <a:bodyPr/>
          <a:lstStyle/>
          <a:p>
            <a:r>
              <a:rPr lang="fi-FI" dirty="0" smtClean="0"/>
              <a:t>	Muutoksessa keskeistä 3</a:t>
            </a:r>
            <a:endParaRPr lang="fi-FI" dirty="0"/>
          </a:p>
        </p:txBody>
      </p:sp>
      <p:sp>
        <p:nvSpPr>
          <p:cNvPr id="3" name="Sisällön paikkamerkki 2"/>
          <p:cNvSpPr>
            <a:spLocks noGrp="1"/>
          </p:cNvSpPr>
          <p:nvPr>
            <p:ph idx="1"/>
          </p:nvPr>
        </p:nvSpPr>
        <p:spPr>
          <a:xfrm>
            <a:off x="179512" y="1268760"/>
            <a:ext cx="8964488" cy="4755232"/>
          </a:xfrm>
        </p:spPr>
        <p:txBody>
          <a:bodyPr/>
          <a:lstStyle/>
          <a:p>
            <a:pPr marL="0" indent="0"/>
            <a:r>
              <a:rPr lang="fi-FI" sz="2800" dirty="0">
                <a:latin typeface="Agency FB"/>
              </a:rPr>
              <a:t>• </a:t>
            </a:r>
            <a:r>
              <a:rPr lang="fi-FI" sz="2800" dirty="0" smtClean="0">
                <a:latin typeface="Agency FB"/>
              </a:rPr>
              <a:t> </a:t>
            </a:r>
            <a:r>
              <a:rPr lang="fi-FI" sz="2800" b="1" dirty="0" smtClean="0"/>
              <a:t>Arviointi </a:t>
            </a:r>
            <a:r>
              <a:rPr lang="fi-FI" sz="2800" dirty="0"/>
              <a:t>ei nojaa </a:t>
            </a:r>
            <a:r>
              <a:rPr lang="fi-FI" sz="2800" dirty="0" smtClean="0"/>
              <a:t>enää taitotasoasteikkoon </a:t>
            </a:r>
            <a:br>
              <a:rPr lang="fi-FI" sz="2800" dirty="0" smtClean="0"/>
            </a:br>
            <a:r>
              <a:rPr lang="fi-FI" sz="2800" dirty="0" smtClean="0"/>
              <a:t>	(opettajan työväline, tukiaineistossa</a:t>
            </a:r>
            <a:r>
              <a:rPr lang="fi-FI" sz="2800" dirty="0"/>
              <a:t>), vaan hyvän </a:t>
            </a:r>
            <a:r>
              <a:rPr lang="fi-FI" sz="2800" dirty="0" smtClean="0"/>
              <a:t>	osaamisen 	kuvaukseen </a:t>
            </a:r>
            <a:r>
              <a:rPr lang="fi-FI" sz="2800" dirty="0"/>
              <a:t>ja päättöarvioinnin </a:t>
            </a:r>
            <a:r>
              <a:rPr lang="fi-FI" sz="2800" dirty="0" smtClean="0"/>
              <a:t>	kriteereihin. </a:t>
            </a:r>
          </a:p>
          <a:p>
            <a:pPr marL="0" indent="0"/>
            <a:r>
              <a:rPr lang="fi-FI" sz="2800" dirty="0">
                <a:latin typeface="Agency FB"/>
              </a:rPr>
              <a:t>• </a:t>
            </a:r>
            <a:r>
              <a:rPr lang="fi-FI" sz="2800" dirty="0" smtClean="0">
                <a:latin typeface="Agency FB"/>
              </a:rPr>
              <a:t> </a:t>
            </a:r>
            <a:r>
              <a:rPr lang="fi-FI" sz="2800" dirty="0" smtClean="0"/>
              <a:t>Nämä </a:t>
            </a:r>
            <a:r>
              <a:rPr lang="fi-FI" sz="2800" dirty="0"/>
              <a:t>on johdettu suoraan opetuksen tavoitteista </a:t>
            </a:r>
            <a:r>
              <a:rPr lang="fi-FI" sz="2800" dirty="0" smtClean="0"/>
              <a:t>	(</a:t>
            </a:r>
            <a:r>
              <a:rPr lang="fi-FI" sz="2800" dirty="0"/>
              <a:t>arvioinnissa ei enää niin keskeistä kielitaidon </a:t>
            </a:r>
            <a:r>
              <a:rPr lang="fi-FI" sz="2800" dirty="0" smtClean="0"/>
              <a:t>	taso vaan </a:t>
            </a:r>
            <a:r>
              <a:rPr lang="fi-FI" sz="2800" dirty="0"/>
              <a:t>se, miten oppilas pystyy käyttämään </a:t>
            </a:r>
            <a:r>
              <a:rPr lang="fi-FI" sz="2800" dirty="0" smtClean="0"/>
              <a:t>	kieltä </a:t>
            </a:r>
            <a:r>
              <a:rPr lang="fi-FI" sz="2800" dirty="0"/>
              <a:t>ja </a:t>
            </a:r>
            <a:r>
              <a:rPr lang="fi-FI" sz="2800" dirty="0" smtClean="0"/>
              <a:t>toimimaan </a:t>
            </a:r>
            <a:r>
              <a:rPr lang="fi-FI" sz="2800" dirty="0"/>
              <a:t>kielellä</a:t>
            </a:r>
            <a:r>
              <a:rPr lang="fi-FI" sz="2800" dirty="0" smtClean="0"/>
              <a:t>).</a:t>
            </a:r>
          </a:p>
          <a:p>
            <a:pPr marL="0" indent="0"/>
            <a:r>
              <a:rPr lang="fi-FI" sz="2800" dirty="0">
                <a:latin typeface="Agency FB"/>
              </a:rPr>
              <a:t>• </a:t>
            </a:r>
            <a:r>
              <a:rPr lang="fi-FI" sz="2800" dirty="0" smtClean="0">
                <a:latin typeface="Agency FB"/>
              </a:rPr>
              <a:t> </a:t>
            </a:r>
            <a:r>
              <a:rPr lang="fi-FI" sz="2800" dirty="0" smtClean="0"/>
              <a:t>Tavoite &gt; arvioinnin kohde &gt; kriteeri (tulossa myös 	hyvän osaamisen alittavat ja ylittävät kuvaukset 	</a:t>
            </a:r>
            <a:r>
              <a:rPr lang="fi-FI" sz="2800" dirty="0" err="1" smtClean="0"/>
              <a:t>edu.fi:hin</a:t>
            </a:r>
            <a:r>
              <a:rPr lang="fi-FI" sz="2800" dirty="0" smtClean="0"/>
              <a:t>).</a:t>
            </a:r>
          </a:p>
          <a:p>
            <a:pPr marL="0" indent="0"/>
            <a:endParaRPr lang="fi-FI" dirty="0"/>
          </a:p>
        </p:txBody>
      </p:sp>
    </p:spTree>
    <p:extLst>
      <p:ext uri="{BB962C8B-B14F-4D97-AF65-F5344CB8AC3E}">
        <p14:creationId xmlns:p14="http://schemas.microsoft.com/office/powerpoint/2010/main" val="37110113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27584" y="692696"/>
            <a:ext cx="7843839" cy="1071570"/>
          </a:xfrm>
        </p:spPr>
        <p:txBody>
          <a:bodyPr/>
          <a:lstStyle/>
          <a:p>
            <a:r>
              <a:rPr lang="fi-FI" dirty="0" smtClean="0"/>
              <a:t>Opetusjärjestelyt paikallisessa </a:t>
            </a:r>
            <a:r>
              <a:rPr lang="fi-FI" dirty="0" err="1" smtClean="0"/>
              <a:t>opsissa</a:t>
            </a:r>
            <a:endParaRPr lang="fi-FI" dirty="0"/>
          </a:p>
        </p:txBody>
      </p:sp>
      <p:sp>
        <p:nvSpPr>
          <p:cNvPr id="3" name="Sisällön paikkamerkki 2"/>
          <p:cNvSpPr>
            <a:spLocks noGrp="1"/>
          </p:cNvSpPr>
          <p:nvPr>
            <p:ph idx="1"/>
          </p:nvPr>
        </p:nvSpPr>
        <p:spPr>
          <a:xfrm>
            <a:off x="827584" y="1700808"/>
            <a:ext cx="7858180" cy="5040560"/>
          </a:xfrm>
        </p:spPr>
        <p:txBody>
          <a:bodyPr/>
          <a:lstStyle/>
          <a:p>
            <a:r>
              <a:rPr lang="fi-FI" dirty="0" smtClean="0"/>
              <a:t>Paikallisessa </a:t>
            </a:r>
            <a:r>
              <a:rPr lang="fi-FI" dirty="0" err="1" smtClean="0"/>
              <a:t>opsissa</a:t>
            </a:r>
            <a:r>
              <a:rPr lang="fi-FI" dirty="0" smtClean="0"/>
              <a:t> kuvataan </a:t>
            </a:r>
          </a:p>
          <a:p>
            <a:pPr marL="342900" indent="-342900">
              <a:buFont typeface="Arial"/>
              <a:buChar char="•"/>
            </a:pPr>
            <a:r>
              <a:rPr lang="fi-FI" dirty="0"/>
              <a:t>m</a:t>
            </a:r>
            <a:r>
              <a:rPr lang="fi-FI" dirty="0" smtClean="0"/>
              <a:t>iten oppilaiden kieli, kielelliset valmiudet ja kulttuuri otetaan huomioon opetuksen järjestämisessä ja koulutyössä ja miten opetus käytännössä järjestetään</a:t>
            </a:r>
          </a:p>
          <a:p>
            <a:pPr marL="342900" indent="-342900">
              <a:buFont typeface="Arial"/>
              <a:buChar char="•"/>
            </a:pPr>
            <a:r>
              <a:rPr lang="fi-FI" dirty="0"/>
              <a:t>m</a:t>
            </a:r>
            <a:r>
              <a:rPr lang="fi-FI" dirty="0" smtClean="0"/>
              <a:t>inkälaisin toimenpitein oppilaiden kieli- ja kulttuuri-identiteetin kehittymistä tuetaan</a:t>
            </a:r>
          </a:p>
          <a:p>
            <a:pPr marL="342900" indent="-342900">
              <a:buFont typeface="Arial"/>
              <a:buChar char="•"/>
            </a:pPr>
            <a:r>
              <a:rPr lang="fi-FI" dirty="0"/>
              <a:t>k</a:t>
            </a:r>
            <a:r>
              <a:rPr lang="fi-FI" dirty="0" smtClean="0"/>
              <a:t>äytetäänkö oppimissuunnitelmaa oppilaan opiskelun tukena sekä mikä on oppimissuunnitelman rakenne ja keskeinen sisältö.</a:t>
            </a:r>
          </a:p>
          <a:p>
            <a:pPr marL="20400" lvl="1" indent="0">
              <a:buNone/>
            </a:pPr>
            <a:r>
              <a:rPr lang="fi-FI" dirty="0"/>
              <a:t>	</a:t>
            </a:r>
            <a:r>
              <a:rPr lang="fi-FI" dirty="0" smtClean="0"/>
              <a:t>			(POPS 2014, luku 9.5, s. 88)</a:t>
            </a:r>
          </a:p>
          <a:p>
            <a:pPr marL="0" lvl="1" indent="0">
              <a:buNone/>
            </a:pPr>
            <a:endParaRPr lang="fi-FI" dirty="0" smtClean="0"/>
          </a:p>
          <a:p>
            <a:pPr marL="20400" lvl="1" indent="0">
              <a:buNone/>
            </a:pPr>
            <a:endParaRPr lang="fi-FI" dirty="0" smtClean="0"/>
          </a:p>
          <a:p>
            <a:pPr marL="342900" indent="-342900">
              <a:buFont typeface="Arial"/>
              <a:buChar char="•"/>
            </a:pPr>
            <a:endParaRPr lang="fi-FI" dirty="0"/>
          </a:p>
        </p:txBody>
      </p:sp>
      <p:sp>
        <p:nvSpPr>
          <p:cNvPr id="4" name="Alatunnisteen paikkamerkki 3"/>
          <p:cNvSpPr>
            <a:spLocks noGrp="1"/>
          </p:cNvSpPr>
          <p:nvPr>
            <p:ph type="ftr" sz="quarter" idx="11"/>
          </p:nvPr>
        </p:nvSpPr>
        <p:spPr/>
        <p:txBody>
          <a:bodyPr/>
          <a:lstStyle/>
          <a:p>
            <a:pPr>
              <a:defRPr/>
            </a:pPr>
            <a:endParaRPr lang="fi-FI" smtClean="0"/>
          </a:p>
          <a:p>
            <a:pPr>
              <a:defRPr/>
            </a:pPr>
            <a:endParaRPr lang="fi-FI"/>
          </a:p>
        </p:txBody>
      </p:sp>
      <p:sp>
        <p:nvSpPr>
          <p:cNvPr id="5" name="Dian numeron paikkamerkki 4"/>
          <p:cNvSpPr>
            <a:spLocks noGrp="1"/>
          </p:cNvSpPr>
          <p:nvPr>
            <p:ph type="sldNum" sz="quarter" idx="12"/>
          </p:nvPr>
        </p:nvSpPr>
        <p:spPr/>
        <p:txBody>
          <a:bodyPr/>
          <a:lstStyle/>
          <a:p>
            <a:pPr>
              <a:defRPr/>
            </a:pPr>
            <a:fld id="{839F33FC-F93F-4F18-B2CE-CA65DBB45AAB}" type="slidenum">
              <a:rPr lang="fi-FI" smtClean="0"/>
              <a:pPr>
                <a:defRPr/>
              </a:pPr>
              <a:t>45</a:t>
            </a:fld>
            <a:endParaRPr lang="fi-FI"/>
          </a:p>
        </p:txBody>
      </p:sp>
    </p:spTree>
    <p:extLst>
      <p:ext uri="{BB962C8B-B14F-4D97-AF65-F5344CB8AC3E}">
        <p14:creationId xmlns:p14="http://schemas.microsoft.com/office/powerpoint/2010/main" val="15889396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27584" y="548680"/>
            <a:ext cx="7843839" cy="1071570"/>
          </a:xfrm>
        </p:spPr>
        <p:txBody>
          <a:bodyPr/>
          <a:lstStyle/>
          <a:p>
            <a:r>
              <a:rPr lang="fi-FI" dirty="0" smtClean="0"/>
              <a:t>Opetusjärjestelyt paikallisessa </a:t>
            </a:r>
            <a:r>
              <a:rPr lang="fi-FI" dirty="0" err="1" smtClean="0"/>
              <a:t>opsissa</a:t>
            </a:r>
            <a:endParaRPr lang="fi-FI" dirty="0"/>
          </a:p>
        </p:txBody>
      </p:sp>
      <p:sp>
        <p:nvSpPr>
          <p:cNvPr id="3" name="Sisällön paikkamerkki 2"/>
          <p:cNvSpPr>
            <a:spLocks noGrp="1"/>
          </p:cNvSpPr>
          <p:nvPr>
            <p:ph idx="1"/>
          </p:nvPr>
        </p:nvSpPr>
        <p:spPr>
          <a:xfrm>
            <a:off x="755576" y="1484784"/>
            <a:ext cx="7858180" cy="4546848"/>
          </a:xfrm>
        </p:spPr>
        <p:txBody>
          <a:bodyPr/>
          <a:lstStyle/>
          <a:p>
            <a:pPr marL="342900" indent="-342900">
              <a:buFont typeface="Arial"/>
              <a:buChar char="•"/>
            </a:pPr>
            <a:r>
              <a:rPr lang="fi-FI" dirty="0"/>
              <a:t>r</a:t>
            </a:r>
            <a:r>
              <a:rPr lang="fi-FI" dirty="0" smtClean="0"/>
              <a:t>iittävä konkreettisuus, mutta silti mahdollisuus joustavien </a:t>
            </a:r>
            <a:r>
              <a:rPr lang="fi-FI" dirty="0"/>
              <a:t>järjestelyjen </a:t>
            </a:r>
            <a:r>
              <a:rPr lang="fi-FI" dirty="0" smtClean="0"/>
              <a:t>kehittämiseen </a:t>
            </a:r>
          </a:p>
          <a:p>
            <a:pPr marL="342900" indent="-342900">
              <a:buFont typeface="Arial"/>
              <a:buChar char="•"/>
            </a:pPr>
            <a:r>
              <a:rPr lang="fi-FI" dirty="0"/>
              <a:t>e</a:t>
            </a:r>
            <a:r>
              <a:rPr lang="fi-FI" dirty="0" smtClean="0"/>
              <a:t>simerkiksi: uuden oppilaan vastaanotto </a:t>
            </a:r>
          </a:p>
          <a:p>
            <a:pPr marL="885300" lvl="2" indent="-342900">
              <a:buFont typeface="Arial"/>
              <a:buChar char="•"/>
            </a:pPr>
            <a:r>
              <a:rPr lang="fi-FI" dirty="0" smtClean="0"/>
              <a:t>valmistavasta perusopetukseen, toisesta koulusta &gt; esim. suurpiirteisempi kuvaus paikallisessa </a:t>
            </a:r>
            <a:r>
              <a:rPr lang="fi-FI" dirty="0" err="1" smtClean="0"/>
              <a:t>opsissa</a:t>
            </a:r>
            <a:r>
              <a:rPr lang="fi-FI" dirty="0" smtClean="0"/>
              <a:t> ja tarkempi kuvaus koulujen </a:t>
            </a:r>
            <a:r>
              <a:rPr lang="fi-FI" dirty="0" err="1" smtClean="0"/>
              <a:t>opseissa</a:t>
            </a:r>
            <a:r>
              <a:rPr lang="fi-FI" dirty="0" smtClean="0"/>
              <a:t>: työnjako eri toimijoiden kesken (koulun hallinto ja oppilashuolto), opo, luokanopettaja tai luokanvalvoja, S2-opettaja, muut opettajat, luokan muut oppilaat</a:t>
            </a:r>
          </a:p>
          <a:p>
            <a:pPr marL="885300" lvl="2" indent="-342900">
              <a:buFont typeface="Arial"/>
              <a:buChar char="•"/>
            </a:pPr>
            <a:r>
              <a:rPr lang="fi-FI" dirty="0" smtClean="0"/>
              <a:t>tärkeää, että siirtyminen valmistavasta opetuksesta perusopetukseen on kouluyhteisön yhteisenä vastuuna</a:t>
            </a:r>
          </a:p>
          <a:p>
            <a:pPr marL="885300" lvl="2" indent="-342900">
              <a:buFont typeface="Arial"/>
              <a:buChar char="•"/>
            </a:pPr>
            <a:r>
              <a:rPr lang="fi-FI" dirty="0"/>
              <a:t>m</a:t>
            </a:r>
            <a:r>
              <a:rPr lang="fi-FI" dirty="0" smtClean="0"/>
              <a:t>aininnat vaihtoehdoista: vuosiluokkiin sitomaton opetus, erityisjärjestelyt, vapautus toisen kotimaisen kielen opiskelusta ja sen korvaaminen S2-opetuksella, erityinen tutkinto</a:t>
            </a:r>
          </a:p>
        </p:txBody>
      </p:sp>
      <p:sp>
        <p:nvSpPr>
          <p:cNvPr id="4" name="Alatunnisteen paikkamerkki 3"/>
          <p:cNvSpPr>
            <a:spLocks noGrp="1"/>
          </p:cNvSpPr>
          <p:nvPr>
            <p:ph type="ftr" sz="quarter" idx="11"/>
          </p:nvPr>
        </p:nvSpPr>
        <p:spPr/>
        <p:txBody>
          <a:bodyPr/>
          <a:lstStyle/>
          <a:p>
            <a:pPr>
              <a:defRPr/>
            </a:pPr>
            <a:endParaRPr lang="fi-FI" smtClean="0"/>
          </a:p>
          <a:p>
            <a:pPr>
              <a:defRPr/>
            </a:pPr>
            <a:endParaRPr lang="fi-FI"/>
          </a:p>
        </p:txBody>
      </p:sp>
      <p:sp>
        <p:nvSpPr>
          <p:cNvPr id="5" name="Dian numeron paikkamerkki 4"/>
          <p:cNvSpPr>
            <a:spLocks noGrp="1"/>
          </p:cNvSpPr>
          <p:nvPr>
            <p:ph type="sldNum" sz="quarter" idx="12"/>
          </p:nvPr>
        </p:nvSpPr>
        <p:spPr/>
        <p:txBody>
          <a:bodyPr/>
          <a:lstStyle/>
          <a:p>
            <a:pPr>
              <a:defRPr/>
            </a:pPr>
            <a:fld id="{839F33FC-F93F-4F18-B2CE-CA65DBB45AAB}" type="slidenum">
              <a:rPr lang="fi-FI" smtClean="0"/>
              <a:pPr>
                <a:defRPr/>
              </a:pPr>
              <a:t>46</a:t>
            </a:fld>
            <a:endParaRPr lang="fi-FI"/>
          </a:p>
        </p:txBody>
      </p:sp>
    </p:spTree>
    <p:extLst>
      <p:ext uri="{BB962C8B-B14F-4D97-AF65-F5344CB8AC3E}">
        <p14:creationId xmlns:p14="http://schemas.microsoft.com/office/powerpoint/2010/main" val="9025478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285852" y="1142984"/>
            <a:ext cx="7307348" cy="71438"/>
          </a:xfrm>
        </p:spPr>
        <p:txBody>
          <a:bodyPr/>
          <a:lstStyle/>
          <a:p>
            <a:r>
              <a:rPr lang="fi-FI" sz="2600" b="1" dirty="0" smtClean="0">
                <a:solidFill>
                  <a:schemeClr val="accent2"/>
                </a:solidFill>
              </a:rPr>
              <a:t>Perusopetuksen päättövaiheessa maahan tulleiden opetusjärjestelyt 1</a:t>
            </a:r>
            <a:endParaRPr lang="fi-FI" sz="2600" b="1" dirty="0">
              <a:solidFill>
                <a:schemeClr val="accent2"/>
              </a:solidFill>
            </a:endParaRPr>
          </a:p>
        </p:txBody>
      </p:sp>
      <p:sp>
        <p:nvSpPr>
          <p:cNvPr id="3" name="Sisällön paikkamerkki 2"/>
          <p:cNvSpPr>
            <a:spLocks noGrp="1"/>
          </p:cNvSpPr>
          <p:nvPr>
            <p:ph idx="1"/>
          </p:nvPr>
        </p:nvSpPr>
        <p:spPr>
          <a:xfrm>
            <a:off x="214282" y="1857364"/>
            <a:ext cx="8822214" cy="4238636"/>
          </a:xfrm>
        </p:spPr>
        <p:txBody>
          <a:bodyPr/>
          <a:lstStyle/>
          <a:p>
            <a:pPr marL="0" indent="0">
              <a:buNone/>
            </a:pPr>
            <a:r>
              <a:rPr lang="fi-FI" sz="2000" b="1" dirty="0" smtClean="0"/>
              <a:t>Yksikköhinta </a:t>
            </a:r>
          </a:p>
          <a:p>
            <a:pPr>
              <a:buFont typeface="Wingdings" pitchFamily="2" charset="2"/>
              <a:buChar char="v"/>
            </a:pPr>
            <a:r>
              <a:rPr lang="fi-FI" sz="2000" dirty="0" smtClean="0"/>
              <a:t>Yksikköhinta on 17 vuotta täyttäneiden opiskelijoiden osalta opetuksen sijaintikunnan perusopetuksen kotikuntakorvauksen perusosa kerrottuna luvulla 1,35 ja vähennettynä 49 %:lla (</a:t>
            </a:r>
            <a:r>
              <a:rPr lang="fi-FI" sz="2000" dirty="0" err="1" smtClean="0"/>
              <a:t>RahL</a:t>
            </a:r>
            <a:r>
              <a:rPr lang="fi-FI" sz="2000" dirty="0" smtClean="0"/>
              <a:t> 13 §)</a:t>
            </a:r>
          </a:p>
          <a:p>
            <a:pPr marL="0" indent="0">
              <a:buNone/>
            </a:pPr>
            <a:r>
              <a:rPr lang="fi-FI" sz="2000" b="1" dirty="0" smtClean="0"/>
              <a:t>Päätelmät</a:t>
            </a:r>
          </a:p>
          <a:p>
            <a:pPr>
              <a:buFont typeface="Wingdings" pitchFamily="2" charset="2"/>
              <a:buChar char="v"/>
            </a:pPr>
            <a:r>
              <a:rPr lang="fi-FI" sz="2000" dirty="0" smtClean="0"/>
              <a:t>On tärkeää, että maahanmuuttajanuorelle tehdään kokonaisvaltainen suunnitelma: mitä hän jo osaa, mitä ei osaa kun hän saapuu maahan, miten opetus järjestetään.</a:t>
            </a:r>
          </a:p>
          <a:p>
            <a:pPr>
              <a:buFont typeface="Wingdings" pitchFamily="2" charset="2"/>
              <a:buChar char="v"/>
            </a:pPr>
            <a:r>
              <a:rPr lang="fi-FI" sz="2000" dirty="0" smtClean="0"/>
              <a:t>Järjestetään valmistavaa opetusta myös myöhään tulleille erikseen.</a:t>
            </a:r>
          </a:p>
          <a:p>
            <a:pPr>
              <a:buFont typeface="Wingdings" pitchFamily="2" charset="2"/>
              <a:buChar char="v"/>
            </a:pPr>
            <a:r>
              <a:rPr lang="fi-FI" sz="2000" dirty="0" smtClean="0"/>
              <a:t>Annetaan riittävästi S2/R2-opetusta sekä oman äidinkielen opetusta </a:t>
            </a:r>
          </a:p>
          <a:p>
            <a:pPr>
              <a:buFont typeface="Wingdings" pitchFamily="2" charset="2"/>
              <a:buChar char="v"/>
            </a:pPr>
            <a:r>
              <a:rPr lang="fi-FI" sz="2000" dirty="0" smtClean="0"/>
              <a:t>Hyödynnetään omakielisen opetuksen mahdollisuutta.</a:t>
            </a:r>
          </a:p>
          <a:p>
            <a:pPr>
              <a:buFont typeface="Wingdings" pitchFamily="2" charset="2"/>
              <a:buChar char="v"/>
            </a:pPr>
            <a:r>
              <a:rPr lang="fi-FI" sz="2000" dirty="0" smtClean="0"/>
              <a:t>Tulee kehittää nykyisiä joustomahdollisuuksia (mm. </a:t>
            </a:r>
            <a:r>
              <a:rPr lang="fi-FI" sz="2000" dirty="0" err="1" smtClean="0"/>
              <a:t>Jopo</a:t>
            </a:r>
            <a:r>
              <a:rPr lang="fi-FI" sz="2000" dirty="0" smtClean="0"/>
              <a:t>).</a:t>
            </a:r>
          </a:p>
          <a:p>
            <a:pPr>
              <a:buFont typeface="Wingdings" pitchFamily="2" charset="2"/>
              <a:buChar char="v"/>
            </a:pPr>
            <a:endParaRPr lang="fi-FI" sz="2000" dirty="0" smtClean="0"/>
          </a:p>
        </p:txBody>
      </p:sp>
    </p:spTree>
    <p:extLst>
      <p:ext uri="{BB962C8B-B14F-4D97-AF65-F5344CB8AC3E}">
        <p14:creationId xmlns:p14="http://schemas.microsoft.com/office/powerpoint/2010/main" val="29009681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285852" y="1142984"/>
            <a:ext cx="7307348" cy="71438"/>
          </a:xfrm>
        </p:spPr>
        <p:txBody>
          <a:bodyPr/>
          <a:lstStyle/>
          <a:p>
            <a:r>
              <a:rPr lang="fi-FI" sz="2600" b="1" dirty="0" smtClean="0">
                <a:solidFill>
                  <a:schemeClr val="accent2"/>
                </a:solidFill>
              </a:rPr>
              <a:t>Perusopetuksen päättövaiheessa maahan tulleiden opetusjärjestelyt 2</a:t>
            </a:r>
            <a:endParaRPr lang="fi-FI" sz="2600" b="1" dirty="0">
              <a:solidFill>
                <a:schemeClr val="accent2"/>
              </a:solidFill>
            </a:endParaRPr>
          </a:p>
        </p:txBody>
      </p:sp>
      <p:sp>
        <p:nvSpPr>
          <p:cNvPr id="3" name="Sisällön paikkamerkki 2"/>
          <p:cNvSpPr>
            <a:spLocks noGrp="1"/>
          </p:cNvSpPr>
          <p:nvPr>
            <p:ph idx="1"/>
          </p:nvPr>
        </p:nvSpPr>
        <p:spPr>
          <a:xfrm>
            <a:off x="214282" y="1857364"/>
            <a:ext cx="8643998" cy="4238636"/>
          </a:xfrm>
        </p:spPr>
        <p:txBody>
          <a:bodyPr/>
          <a:lstStyle/>
          <a:p>
            <a:pPr marL="0" indent="0">
              <a:buNone/>
            </a:pPr>
            <a:r>
              <a:rPr lang="fi-FI" sz="2000" b="1" dirty="0" smtClean="0"/>
              <a:t>Perusopetuksen jälkeen</a:t>
            </a:r>
          </a:p>
          <a:p>
            <a:pPr>
              <a:buFont typeface="Wingdings" pitchFamily="2" charset="2"/>
              <a:buChar char="v"/>
            </a:pPr>
            <a:r>
              <a:rPr lang="fi-FI" sz="2000" dirty="0" smtClean="0"/>
              <a:t>Lisäopetus</a:t>
            </a:r>
          </a:p>
          <a:p>
            <a:pPr>
              <a:buFont typeface="Wingdings" pitchFamily="2" charset="2"/>
              <a:buChar char="v"/>
            </a:pPr>
            <a:r>
              <a:rPr lang="fi-FI" sz="2000" dirty="0" smtClean="0"/>
              <a:t>Maahanmuuttajien </a:t>
            </a:r>
            <a:r>
              <a:rPr lang="fi-FI" sz="2000" dirty="0" smtClean="0"/>
              <a:t>lukiokoulutukseen </a:t>
            </a:r>
            <a:r>
              <a:rPr lang="fi-FI" sz="2000" dirty="0" smtClean="0"/>
              <a:t>valmistava koulutus (lukuvuodesta 2014–2015 lähtien)</a:t>
            </a:r>
          </a:p>
          <a:p>
            <a:pPr>
              <a:buFont typeface="Wingdings" pitchFamily="2" charset="2"/>
              <a:buChar char="v"/>
            </a:pPr>
            <a:r>
              <a:rPr lang="fi-FI" sz="2000" dirty="0"/>
              <a:t>A</a:t>
            </a:r>
            <a:r>
              <a:rPr lang="fi-FI" sz="2000" dirty="0" smtClean="0"/>
              <a:t>mmatilliseen </a:t>
            </a:r>
            <a:r>
              <a:rPr lang="fi-FI" sz="2000" dirty="0" smtClean="0"/>
              <a:t>peruskoulutukseen </a:t>
            </a:r>
            <a:r>
              <a:rPr lang="fi-FI" sz="2000" dirty="0" smtClean="0"/>
              <a:t>valmentava koulutus </a:t>
            </a:r>
            <a:endParaRPr lang="fi-FI" sz="2000" dirty="0" smtClean="0"/>
          </a:p>
          <a:p>
            <a:pPr>
              <a:buFont typeface="Wingdings" pitchFamily="2" charset="2"/>
              <a:buChar char="v"/>
            </a:pPr>
            <a:r>
              <a:rPr lang="fi-FI" sz="2000" dirty="0" smtClean="0"/>
              <a:t>Vapaa </a:t>
            </a:r>
            <a:r>
              <a:rPr lang="fi-FI" sz="2000" dirty="0" smtClean="0"/>
              <a:t>sivistystyö (kansanopistot, kansalais- ja työväenopistot, kesäyliopistot, opintokeskukset) </a:t>
            </a:r>
          </a:p>
        </p:txBody>
      </p:sp>
    </p:spTree>
    <p:extLst>
      <p:ext uri="{BB962C8B-B14F-4D97-AF65-F5344CB8AC3E}">
        <p14:creationId xmlns:p14="http://schemas.microsoft.com/office/powerpoint/2010/main" val="10892074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39552" y="908720"/>
            <a:ext cx="8229600" cy="1143000"/>
          </a:xfrm>
        </p:spPr>
        <p:txBody>
          <a:bodyPr>
            <a:normAutofit fontScale="90000"/>
          </a:bodyPr>
          <a:lstStyle/>
          <a:p>
            <a:r>
              <a:rPr lang="fi-FI" dirty="0" smtClean="0"/>
              <a:t/>
            </a:r>
            <a:br>
              <a:rPr lang="fi-FI" dirty="0" smtClean="0"/>
            </a:br>
            <a:r>
              <a:rPr lang="fi-FI" dirty="0" smtClean="0"/>
              <a:t>Opetusjärjestelyt: myöhään maahan tulleiden oppilaiden opetuksen järjestämisen keinoja</a:t>
            </a:r>
            <a:br>
              <a:rPr lang="fi-FI" dirty="0" smtClean="0"/>
            </a:br>
            <a:endParaRPr lang="fi-FI" dirty="0"/>
          </a:p>
        </p:txBody>
      </p:sp>
      <p:sp>
        <p:nvSpPr>
          <p:cNvPr id="3" name="Sisällön paikkamerkki 2"/>
          <p:cNvSpPr>
            <a:spLocks noGrp="1"/>
          </p:cNvSpPr>
          <p:nvPr>
            <p:ph idx="1"/>
          </p:nvPr>
        </p:nvSpPr>
        <p:spPr>
          <a:xfrm>
            <a:off x="467544" y="1988840"/>
            <a:ext cx="8229600" cy="5113784"/>
          </a:xfrm>
        </p:spPr>
        <p:txBody>
          <a:bodyPr>
            <a:normAutofit/>
          </a:bodyPr>
          <a:lstStyle/>
          <a:p>
            <a:pPr lvl="1">
              <a:buFont typeface="Arial"/>
              <a:buChar char="•"/>
            </a:pPr>
            <a:r>
              <a:rPr lang="fi-FI" dirty="0" smtClean="0"/>
              <a:t>realistinen oppimissuunnitelma</a:t>
            </a:r>
          </a:p>
          <a:p>
            <a:pPr lvl="2">
              <a:buFont typeface="Arial"/>
              <a:buChar char="•"/>
            </a:pPr>
            <a:r>
              <a:rPr lang="fi-FI" dirty="0" smtClean="0"/>
              <a:t>aiemmin hankitun osaamisen tunnistaminen sekä tunnustaminen erityisessä tutkinnossa</a:t>
            </a:r>
          </a:p>
          <a:p>
            <a:pPr lvl="1">
              <a:buFont typeface="Arial"/>
              <a:buChar char="•"/>
            </a:pPr>
            <a:r>
              <a:rPr lang="fi-FI" dirty="0" smtClean="0"/>
              <a:t>tehostettu tuki</a:t>
            </a:r>
          </a:p>
          <a:p>
            <a:pPr lvl="1">
              <a:buFont typeface="Arial"/>
              <a:buChar char="•"/>
            </a:pPr>
            <a:r>
              <a:rPr lang="fi-FI" dirty="0" smtClean="0"/>
              <a:t>opinnoissa eteneminen oman opinto-ohjelman mukaan vuosiluokkiin sitomattomasti</a:t>
            </a:r>
          </a:p>
          <a:p>
            <a:pPr lvl="1">
              <a:buFont typeface="Arial"/>
              <a:buChar char="•"/>
            </a:pPr>
            <a:r>
              <a:rPr lang="fi-FI" dirty="0" smtClean="0"/>
              <a:t>mahdollisuuksien mukaan yhteistyö alueen muiden perusopetusta järjestävien oppilaitosten kanssa (esim. aikuislukiot, aikuisopistot), joissa voi jatkaa opiskelua</a:t>
            </a:r>
          </a:p>
        </p:txBody>
      </p:sp>
    </p:spTree>
    <p:extLst>
      <p:ext uri="{BB962C8B-B14F-4D97-AF65-F5344CB8AC3E}">
        <p14:creationId xmlns:p14="http://schemas.microsoft.com/office/powerpoint/2010/main" val="445861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971550" y="2781300"/>
            <a:ext cx="7772400" cy="1755775"/>
          </a:xfrm>
        </p:spPr>
        <p:txBody>
          <a:bodyPr/>
          <a:lstStyle/>
          <a:p>
            <a:r>
              <a:rPr lang="fi-FI" altLang="fi-FI" sz="3200" b="1" dirty="0" smtClean="0"/>
              <a:t>Perusopetukseen valmistava opetus</a:t>
            </a:r>
            <a:endParaRPr lang="fi-FI" altLang="fi-FI" sz="2400" dirty="0" smtClean="0"/>
          </a:p>
        </p:txBody>
      </p:sp>
      <p:sp>
        <p:nvSpPr>
          <p:cNvPr id="71683" name="Rectangle 3"/>
          <p:cNvSpPr>
            <a:spLocks noGrp="1" noChangeArrowheads="1"/>
          </p:cNvSpPr>
          <p:nvPr>
            <p:ph type="subTitle" idx="1"/>
          </p:nvPr>
        </p:nvSpPr>
        <p:spPr>
          <a:xfrm>
            <a:off x="1476375" y="5517231"/>
            <a:ext cx="6400800" cy="1248693"/>
          </a:xfrm>
        </p:spPr>
        <p:txBody>
          <a:bodyPr/>
          <a:lstStyle/>
          <a:p>
            <a:pPr eaLnBrk="1" hangingPunct="1"/>
            <a:endParaRPr lang="fi-FI" altLang="fi-FI" sz="2000" dirty="0" smtClean="0"/>
          </a:p>
        </p:txBody>
      </p:sp>
    </p:spTree>
    <p:extLst>
      <p:ext uri="{BB962C8B-B14F-4D97-AF65-F5344CB8AC3E}">
        <p14:creationId xmlns:p14="http://schemas.microsoft.com/office/powerpoint/2010/main" val="35908729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
            </a:r>
            <a:br>
              <a:rPr lang="fi-FI" dirty="0" smtClean="0"/>
            </a:br>
            <a:r>
              <a:rPr lang="fi-FI" dirty="0" smtClean="0"/>
              <a:t>Opetusjärjestelyt: myöhään </a:t>
            </a:r>
            <a:r>
              <a:rPr lang="fi-FI" dirty="0"/>
              <a:t>maahan tulleiden oppilaiden opetuksen järjestämisen keinoja</a:t>
            </a:r>
            <a:br>
              <a:rPr lang="fi-FI" dirty="0"/>
            </a:br>
            <a:endParaRPr lang="fi-FI" dirty="0"/>
          </a:p>
        </p:txBody>
      </p:sp>
      <p:sp>
        <p:nvSpPr>
          <p:cNvPr id="3" name="Sisällön paikkamerkki 2"/>
          <p:cNvSpPr>
            <a:spLocks noGrp="1"/>
          </p:cNvSpPr>
          <p:nvPr>
            <p:ph idx="1"/>
          </p:nvPr>
        </p:nvSpPr>
        <p:spPr/>
        <p:txBody>
          <a:bodyPr/>
          <a:lstStyle/>
          <a:p>
            <a:pPr marL="342900" indent="-248400">
              <a:buFont typeface="Arial"/>
              <a:buChar char="•"/>
            </a:pPr>
            <a:r>
              <a:rPr lang="fi-FI" dirty="0"/>
              <a:t>m</a:t>
            </a:r>
            <a:r>
              <a:rPr lang="fi-FI" dirty="0" smtClean="0"/>
              <a:t>ahdollisuus erityisiin järjestelyihin (Perusopetuslaki § 18)</a:t>
            </a:r>
          </a:p>
          <a:p>
            <a:pPr marL="885300" lvl="2" indent="-342900">
              <a:buFont typeface="Arial"/>
              <a:buChar char="•"/>
            </a:pPr>
            <a:r>
              <a:rPr lang="fi-FI" dirty="0"/>
              <a:t>o</a:t>
            </a:r>
            <a:r>
              <a:rPr lang="fi-FI" dirty="0" smtClean="0"/>
              <a:t>piskelu voidaan järjestää osittain toisin, jos </a:t>
            </a:r>
          </a:p>
          <a:p>
            <a:pPr marL="1317300" lvl="3" indent="-342900">
              <a:buFont typeface="Arial"/>
              <a:buChar char="•"/>
            </a:pPr>
            <a:r>
              <a:rPr lang="fi-FI" dirty="0"/>
              <a:t>o</a:t>
            </a:r>
            <a:r>
              <a:rPr lang="fi-FI" dirty="0" smtClean="0"/>
              <a:t>ppilaalla ennestään peruskoulun oppimäärää vastaavat tiedot ja taidot</a:t>
            </a:r>
          </a:p>
          <a:p>
            <a:pPr marL="1317300" lvl="3" indent="-342900">
              <a:buFont typeface="Arial"/>
              <a:buChar char="•"/>
            </a:pPr>
            <a:r>
              <a:rPr lang="fi-FI" dirty="0"/>
              <a:t>p</a:t>
            </a:r>
            <a:r>
              <a:rPr lang="fi-FI" dirty="0" smtClean="0"/>
              <a:t>erusopetuksen oppimäärän suorittaminen olisi oppilaalle olosuhteet ja aikaisemmat opinnot huomioon ottaen joltakin osin kohtuutonta</a:t>
            </a:r>
          </a:p>
          <a:p>
            <a:pPr marL="1317300" lvl="3" indent="-342900">
              <a:buFont typeface="Arial"/>
              <a:buChar char="•"/>
            </a:pPr>
            <a:r>
              <a:rPr lang="fi-FI" dirty="0"/>
              <a:t>s</a:t>
            </a:r>
            <a:r>
              <a:rPr lang="fi-FI" dirty="0" smtClean="0"/>
              <a:t>e on perusteltua oppilaan terveydentilaan liittyvistä syistä.</a:t>
            </a:r>
          </a:p>
          <a:p>
            <a:pPr marL="248400" lvl="1" indent="-248400">
              <a:spcBef>
                <a:spcPts val="0"/>
              </a:spcBef>
              <a:buFont typeface="Arial"/>
              <a:buChar char="•"/>
            </a:pPr>
            <a:r>
              <a:rPr lang="fi-FI" dirty="0" smtClean="0"/>
              <a:t>mahdollisuus vapauttaa toisen kotimaisen kielen  opiskelusta, sen sijalla suomi tai ruotsi toisena </a:t>
            </a:r>
          </a:p>
          <a:p>
            <a:pPr marL="248400" lvl="1" indent="0">
              <a:spcBef>
                <a:spcPts val="0"/>
              </a:spcBef>
              <a:buNone/>
            </a:pPr>
            <a:r>
              <a:rPr lang="fi-FI" dirty="0"/>
              <a:t>-</a:t>
            </a:r>
            <a:r>
              <a:rPr lang="fi-FI" dirty="0" smtClean="0"/>
              <a:t>kielenä opetusta (Valtioneuvoston asetus perusopetuksen tavoitteista ja tuntijaosta, § 8)</a:t>
            </a:r>
          </a:p>
          <a:p>
            <a:pPr marL="363300" lvl="1" indent="-342900">
              <a:buFont typeface="Arial"/>
              <a:buChar char="•"/>
            </a:pPr>
            <a:endParaRPr lang="fi-FI" dirty="0"/>
          </a:p>
        </p:txBody>
      </p:sp>
      <p:sp>
        <p:nvSpPr>
          <p:cNvPr id="4" name="Alatunnisteen paikkamerkki 3"/>
          <p:cNvSpPr>
            <a:spLocks noGrp="1"/>
          </p:cNvSpPr>
          <p:nvPr>
            <p:ph type="ftr" sz="quarter" idx="11"/>
          </p:nvPr>
        </p:nvSpPr>
        <p:spPr/>
        <p:txBody>
          <a:bodyPr/>
          <a:lstStyle/>
          <a:p>
            <a:pPr>
              <a:defRPr/>
            </a:pPr>
            <a:endParaRPr lang="fi-FI" smtClean="0"/>
          </a:p>
          <a:p>
            <a:pPr>
              <a:defRPr/>
            </a:pPr>
            <a:endParaRPr lang="fi-FI"/>
          </a:p>
        </p:txBody>
      </p:sp>
      <p:sp>
        <p:nvSpPr>
          <p:cNvPr id="5" name="Dian numeron paikkamerkki 4"/>
          <p:cNvSpPr>
            <a:spLocks noGrp="1"/>
          </p:cNvSpPr>
          <p:nvPr>
            <p:ph type="sldNum" sz="quarter" idx="12"/>
          </p:nvPr>
        </p:nvSpPr>
        <p:spPr/>
        <p:txBody>
          <a:bodyPr/>
          <a:lstStyle/>
          <a:p>
            <a:pPr>
              <a:defRPr/>
            </a:pPr>
            <a:fld id="{839F33FC-F93F-4F18-B2CE-CA65DBB45AAB}" type="slidenum">
              <a:rPr lang="fi-FI" smtClean="0"/>
              <a:pPr>
                <a:defRPr/>
              </a:pPr>
              <a:t>50</a:t>
            </a:fld>
            <a:endParaRPr lang="fi-FI"/>
          </a:p>
        </p:txBody>
      </p:sp>
    </p:spTree>
    <p:extLst>
      <p:ext uri="{BB962C8B-B14F-4D97-AF65-F5344CB8AC3E}">
        <p14:creationId xmlns:p14="http://schemas.microsoft.com/office/powerpoint/2010/main" val="29358487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Opetusjärjestelyt: oppimäärän valinta </a:t>
            </a:r>
            <a:endParaRPr lang="fi-FI" dirty="0"/>
          </a:p>
        </p:txBody>
      </p:sp>
      <p:sp>
        <p:nvSpPr>
          <p:cNvPr id="3" name="Sisällön paikkamerkki 2"/>
          <p:cNvSpPr>
            <a:spLocks noGrp="1"/>
          </p:cNvSpPr>
          <p:nvPr>
            <p:ph idx="1"/>
          </p:nvPr>
        </p:nvSpPr>
        <p:spPr/>
        <p:txBody>
          <a:bodyPr/>
          <a:lstStyle/>
          <a:p>
            <a:pPr>
              <a:buFont typeface="Arial"/>
              <a:buChar char="•"/>
            </a:pPr>
            <a:r>
              <a:rPr lang="fi-FI" dirty="0" smtClean="0"/>
              <a:t>oppimäärän valintaa tarkennettu luvussa </a:t>
            </a:r>
            <a:r>
              <a:rPr lang="fi-FI" i="1" dirty="0" smtClean="0"/>
              <a:t>Oppimäärän erityinen tehtävä</a:t>
            </a:r>
          </a:p>
          <a:p>
            <a:pPr>
              <a:buFont typeface="Arial"/>
              <a:buChar char="•"/>
            </a:pPr>
            <a:r>
              <a:rPr lang="fi-FI" dirty="0" smtClean="0"/>
              <a:t>oppimäärän valinta tärkeää paitsi opetusjärjestelyjen myös arvioinnin kannalta</a:t>
            </a:r>
          </a:p>
          <a:p>
            <a:pPr>
              <a:buFont typeface="Arial"/>
              <a:buChar char="•"/>
            </a:pPr>
            <a:r>
              <a:rPr lang="fi-FI" dirty="0"/>
              <a:t>o</a:t>
            </a:r>
            <a:r>
              <a:rPr lang="fi-FI" dirty="0" smtClean="0"/>
              <a:t>ppimäärän valinta ei silti rajoita opetusjärjestelyjä: mahdollisuuksien ja oppilaan oppimistarpeen mukaan S2-oppimäärää opiskeleva voi osallistua äidinkielen tunneille (suomen kieli ja kirjallisuus </a:t>
            </a:r>
            <a:br>
              <a:rPr lang="fi-FI" dirty="0" smtClean="0"/>
            </a:br>
            <a:r>
              <a:rPr lang="fi-FI" dirty="0" smtClean="0"/>
              <a:t>-oppimäärän)  kunhan huolehditaan eriyttämisestä sikäli kuin sitä tarvitaan</a:t>
            </a:r>
            <a:endParaRPr lang="fi-FI" dirty="0"/>
          </a:p>
        </p:txBody>
      </p:sp>
      <p:sp>
        <p:nvSpPr>
          <p:cNvPr id="4" name="Alatunnisteen paikkamerkki 3"/>
          <p:cNvSpPr>
            <a:spLocks noGrp="1"/>
          </p:cNvSpPr>
          <p:nvPr>
            <p:ph type="ftr" sz="quarter" idx="11"/>
          </p:nvPr>
        </p:nvSpPr>
        <p:spPr/>
        <p:txBody>
          <a:bodyPr/>
          <a:lstStyle/>
          <a:p>
            <a:pPr>
              <a:defRPr/>
            </a:pPr>
            <a:endParaRPr lang="fi-FI" smtClean="0"/>
          </a:p>
          <a:p>
            <a:pPr>
              <a:defRPr/>
            </a:pPr>
            <a:endParaRPr lang="fi-FI"/>
          </a:p>
        </p:txBody>
      </p:sp>
      <p:sp>
        <p:nvSpPr>
          <p:cNvPr id="5" name="Dian numeron paikkamerkki 4"/>
          <p:cNvSpPr>
            <a:spLocks noGrp="1"/>
          </p:cNvSpPr>
          <p:nvPr>
            <p:ph type="sldNum" sz="quarter" idx="12"/>
          </p:nvPr>
        </p:nvSpPr>
        <p:spPr/>
        <p:txBody>
          <a:bodyPr/>
          <a:lstStyle/>
          <a:p>
            <a:pPr>
              <a:defRPr/>
            </a:pPr>
            <a:fld id="{839F33FC-F93F-4F18-B2CE-CA65DBB45AAB}" type="slidenum">
              <a:rPr lang="fi-FI" smtClean="0"/>
              <a:pPr>
                <a:defRPr/>
              </a:pPr>
              <a:t>51</a:t>
            </a:fld>
            <a:endParaRPr lang="fi-FI"/>
          </a:p>
        </p:txBody>
      </p:sp>
    </p:spTree>
    <p:extLst>
      <p:ext uri="{BB962C8B-B14F-4D97-AF65-F5344CB8AC3E}">
        <p14:creationId xmlns:p14="http://schemas.microsoft.com/office/powerpoint/2010/main" val="42568874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971550" y="2781300"/>
            <a:ext cx="7772400" cy="1755775"/>
          </a:xfrm>
        </p:spPr>
        <p:txBody>
          <a:bodyPr/>
          <a:lstStyle/>
          <a:p>
            <a:r>
              <a:rPr lang="fi-FI" altLang="fi-FI" sz="3200" b="1" dirty="0" smtClean="0"/>
              <a:t>Lukiokoulutus</a:t>
            </a:r>
            <a:endParaRPr lang="fi-FI" altLang="fi-FI" sz="2400" dirty="0" smtClean="0"/>
          </a:p>
        </p:txBody>
      </p:sp>
      <p:sp>
        <p:nvSpPr>
          <p:cNvPr id="71683" name="Rectangle 3"/>
          <p:cNvSpPr>
            <a:spLocks noGrp="1" noChangeArrowheads="1"/>
          </p:cNvSpPr>
          <p:nvPr>
            <p:ph type="subTitle" idx="1"/>
          </p:nvPr>
        </p:nvSpPr>
        <p:spPr>
          <a:xfrm>
            <a:off x="1476375" y="5517231"/>
            <a:ext cx="6400800" cy="1248693"/>
          </a:xfrm>
        </p:spPr>
        <p:txBody>
          <a:bodyPr/>
          <a:lstStyle/>
          <a:p>
            <a:pPr eaLnBrk="1" hangingPunct="1"/>
            <a:endParaRPr lang="fi-FI" altLang="fi-FI" sz="2000" dirty="0" smtClean="0"/>
          </a:p>
        </p:txBody>
      </p:sp>
    </p:spTree>
    <p:extLst>
      <p:ext uri="{BB962C8B-B14F-4D97-AF65-F5344CB8AC3E}">
        <p14:creationId xmlns:p14="http://schemas.microsoft.com/office/powerpoint/2010/main" val="37434126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1143000" y="228601"/>
            <a:ext cx="6777038" cy="1128713"/>
          </a:xfrm>
        </p:spPr>
        <p:txBody>
          <a:bodyPr/>
          <a:lstStyle/>
          <a:p>
            <a:r>
              <a:rPr lang="fi-FI" sz="3200"/>
              <a:t/>
            </a:r>
            <a:br>
              <a:rPr lang="fi-FI" sz="3200"/>
            </a:br>
            <a:r>
              <a:rPr lang="fi-FI" sz="3200"/>
              <a:t>Ylioppilastutkinto: suomi/ruotsi toisena kielenä -koe</a:t>
            </a:r>
          </a:p>
        </p:txBody>
      </p:sp>
      <p:sp>
        <p:nvSpPr>
          <p:cNvPr id="26626" name="Rectangle 3"/>
          <p:cNvSpPr>
            <a:spLocks noGrp="1" noChangeArrowheads="1"/>
          </p:cNvSpPr>
          <p:nvPr>
            <p:ph type="body" idx="1"/>
          </p:nvPr>
        </p:nvSpPr>
        <p:spPr>
          <a:xfrm>
            <a:off x="219076" y="1857375"/>
            <a:ext cx="8924925" cy="3933825"/>
          </a:xfrm>
        </p:spPr>
        <p:txBody>
          <a:bodyPr/>
          <a:lstStyle/>
          <a:p>
            <a:r>
              <a:rPr lang="fi-FI" dirty="0" smtClean="0"/>
              <a:t>Kokelas, jonka äidinkieli ei ole suomi, ruotsi tai saame, voi ylioppilastutkinnossa korvata pakollisen äidinkielen kokeen suomi/ruotsi toisena kielenä -kokeella. </a:t>
            </a:r>
          </a:p>
          <a:p>
            <a:r>
              <a:rPr lang="fi-FI" dirty="0" smtClean="0"/>
              <a:t>Osallistumisoikeutta suomi/ruotsi toisena kielenä </a:t>
            </a:r>
            <a:br>
              <a:rPr lang="fi-FI" dirty="0" smtClean="0"/>
            </a:br>
            <a:r>
              <a:rPr lang="fi-FI" dirty="0" smtClean="0"/>
              <a:t>-kokeeseen ei tarvitse hakea ylioppilastutkintolautakunnalta. Ilmoittautumistietojen saavuttua lukioista ylioppilastutkintolautakunta tarkistaa väestörekisteristä kokelaan osallistumisoikeuden (äidinkielen).</a:t>
            </a:r>
          </a:p>
          <a:p>
            <a:r>
              <a:rPr lang="fi-FI" dirty="0" smtClean="0"/>
              <a:t>Koe on kypsyyskoe, joka testaa sekä kielitaitoa että opiskeluvalmiuksia.</a:t>
            </a:r>
          </a:p>
          <a:p>
            <a:r>
              <a:rPr lang="fi-FI" dirty="0" smtClean="0"/>
              <a:t>Koe ei sisällä tällä hetkellä kuunteluosuutta.</a:t>
            </a:r>
          </a:p>
          <a:p>
            <a:endParaRPr lang="fi-FI" dirty="0" smtClean="0"/>
          </a:p>
          <a:p>
            <a:endParaRPr lang="fi-FI" dirty="0" smtClean="0"/>
          </a:p>
        </p:txBody>
      </p:sp>
    </p:spTree>
    <p:extLst>
      <p:ext uri="{BB962C8B-B14F-4D97-AF65-F5344CB8AC3E}">
        <p14:creationId xmlns:p14="http://schemas.microsoft.com/office/powerpoint/2010/main" val="1679843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20805" y="404664"/>
            <a:ext cx="7843839" cy="1452700"/>
          </a:xfrm>
        </p:spPr>
        <p:txBody>
          <a:bodyPr/>
          <a:lstStyle/>
          <a:p>
            <a:r>
              <a:rPr lang="fi-FI" dirty="0" smtClean="0"/>
              <a:t>Suomi toisena kielenä ja kirjallisuus: perusteiden keskeiset muutokset</a:t>
            </a:r>
            <a:endParaRPr lang="fi-FI" dirty="0"/>
          </a:p>
        </p:txBody>
      </p:sp>
      <p:sp>
        <p:nvSpPr>
          <p:cNvPr id="3" name="Sisällön paikkamerkki 2"/>
          <p:cNvSpPr>
            <a:spLocks noGrp="1"/>
          </p:cNvSpPr>
          <p:nvPr>
            <p:ph idx="1"/>
          </p:nvPr>
        </p:nvSpPr>
        <p:spPr>
          <a:xfrm>
            <a:off x="179512" y="1700808"/>
            <a:ext cx="8964488" cy="4395192"/>
          </a:xfrm>
        </p:spPr>
        <p:txBody>
          <a:bodyPr/>
          <a:lstStyle/>
          <a:p>
            <a:pPr marL="0" indent="0"/>
            <a:r>
              <a:rPr lang="fi-FI" dirty="0">
                <a:latin typeface="Agency FB"/>
              </a:rPr>
              <a:t>•</a:t>
            </a:r>
            <a:r>
              <a:rPr lang="fi-FI" dirty="0" smtClean="0"/>
              <a:t> Rinnakkainen </a:t>
            </a:r>
            <a:r>
              <a:rPr lang="fi-FI" dirty="0"/>
              <a:t>oppimäärä suomen kielen ja kirjallisuuden </a:t>
            </a:r>
            <a:r>
              <a:rPr lang="fi-FI" dirty="0" smtClean="0"/>
              <a:t>kanssa </a:t>
            </a:r>
            <a:endParaRPr lang="fi-FI" dirty="0"/>
          </a:p>
          <a:p>
            <a:pPr marL="0" indent="0"/>
            <a:endParaRPr lang="fi-FI" dirty="0" smtClean="0"/>
          </a:p>
          <a:p>
            <a:pPr marL="0" indent="0"/>
            <a:r>
              <a:rPr lang="fi-FI" dirty="0">
                <a:latin typeface="Agency FB"/>
              </a:rPr>
              <a:t>•</a:t>
            </a:r>
            <a:r>
              <a:rPr lang="fi-FI" dirty="0"/>
              <a:t> </a:t>
            </a:r>
            <a:r>
              <a:rPr lang="fi-FI" dirty="0" smtClean="0"/>
              <a:t>Kurssien nimet ja koodit rinnakkaisia</a:t>
            </a:r>
          </a:p>
          <a:p>
            <a:pPr marL="0" indent="0"/>
            <a:endParaRPr lang="fi-FI" dirty="0" smtClean="0"/>
          </a:p>
          <a:p>
            <a:pPr marL="0" indent="0"/>
            <a:r>
              <a:rPr lang="fi-FI" dirty="0">
                <a:latin typeface="Agency FB"/>
              </a:rPr>
              <a:t>•</a:t>
            </a:r>
            <a:r>
              <a:rPr lang="fi-FI" dirty="0"/>
              <a:t> </a:t>
            </a:r>
            <a:r>
              <a:rPr lang="fi-FI" dirty="0" smtClean="0"/>
              <a:t>Monilukutaito, kielitietoisuus (tiedon- ja tieteenalan kieli)</a:t>
            </a:r>
            <a:endParaRPr lang="fi-FI" dirty="0"/>
          </a:p>
          <a:p>
            <a:pPr marL="0" indent="0"/>
            <a:endParaRPr lang="fi-FI" dirty="0"/>
          </a:p>
          <a:p>
            <a:pPr marL="0" indent="0"/>
            <a:endParaRPr lang="fi-FI" dirty="0" smtClean="0"/>
          </a:p>
          <a:p>
            <a:pPr lvl="1">
              <a:buFont typeface="Arial"/>
              <a:buChar char="•"/>
            </a:pPr>
            <a:endParaRPr lang="fi-FI" dirty="0" smtClean="0"/>
          </a:p>
          <a:p>
            <a:endParaRPr lang="fi-FI" dirty="0" smtClean="0"/>
          </a:p>
          <a:p>
            <a:endParaRPr lang="fi-FI" dirty="0"/>
          </a:p>
        </p:txBody>
      </p:sp>
    </p:spTree>
    <p:extLst>
      <p:ext uri="{BB962C8B-B14F-4D97-AF65-F5344CB8AC3E}">
        <p14:creationId xmlns:p14="http://schemas.microsoft.com/office/powerpoint/2010/main" val="28431453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t>Sähköistämisaikataulu oppiaineittain</a:t>
            </a:r>
            <a:endParaRPr lang="fi-FI" dirty="0"/>
          </a:p>
        </p:txBody>
      </p:sp>
      <p:sp>
        <p:nvSpPr>
          <p:cNvPr id="4" name="Päivämäärän paikkamerkki 3"/>
          <p:cNvSpPr>
            <a:spLocks noGrp="1"/>
          </p:cNvSpPr>
          <p:nvPr>
            <p:ph type="dt" sz="half" idx="10"/>
          </p:nvPr>
        </p:nvSpPr>
        <p:spPr/>
        <p:txBody>
          <a:bodyPr/>
          <a:lstStyle/>
          <a:p>
            <a:pPr hangingPunct="0"/>
            <a:endParaRPr lang="fi-FI" dirty="0"/>
          </a:p>
        </p:txBody>
      </p:sp>
      <p:sp>
        <p:nvSpPr>
          <p:cNvPr id="5" name="Alatunnisteen paikkamerkki 4"/>
          <p:cNvSpPr>
            <a:spLocks noGrp="1"/>
          </p:cNvSpPr>
          <p:nvPr>
            <p:ph type="ftr" sz="quarter" idx="11"/>
          </p:nvPr>
        </p:nvSpPr>
        <p:spPr/>
        <p:txBody>
          <a:bodyPr/>
          <a:lstStyle/>
          <a:p>
            <a:pPr algn="l" hangingPunct="0"/>
            <a:endParaRPr lang="fi-FI" dirty="0"/>
          </a:p>
        </p:txBody>
      </p:sp>
      <p:graphicFrame>
        <p:nvGraphicFramePr>
          <p:cNvPr id="7" name="Sisällön paikkamerkki 3"/>
          <p:cNvGraphicFramePr>
            <a:graphicFrameLocks noGrp="1"/>
          </p:cNvGraphicFramePr>
          <p:nvPr>
            <p:ph idx="1"/>
            <p:extLst>
              <p:ext uri="{D42A27DB-BD31-4B8C-83A1-F6EECF244321}">
                <p14:modId xmlns:p14="http://schemas.microsoft.com/office/powerpoint/2010/main" val="673135059"/>
              </p:ext>
            </p:extLst>
          </p:nvPr>
        </p:nvGraphicFramePr>
        <p:xfrm>
          <a:off x="539751" y="1844676"/>
          <a:ext cx="8147050" cy="4032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kstiruutu 7"/>
          <p:cNvSpPr txBox="1"/>
          <p:nvPr/>
        </p:nvSpPr>
        <p:spPr>
          <a:xfrm>
            <a:off x="567642" y="1922632"/>
            <a:ext cx="1080120" cy="830987"/>
          </a:xfrm>
          <a:prstGeom prst="rect">
            <a:avLst/>
          </a:prstGeom>
          <a:noFill/>
        </p:spPr>
        <p:txBody>
          <a:bodyPr wrap="square" lIns="91430" tIns="45715" rIns="91430" bIns="45715" rtlCol="0">
            <a:spAutoFit/>
          </a:bodyPr>
          <a:lstStyle/>
          <a:p>
            <a:r>
              <a:rPr lang="fi-FI" b="1" dirty="0" smtClean="0">
                <a:latin typeface="Gill Sans MT" pitchFamily="34" charset="0"/>
              </a:rPr>
              <a:t>S 2016</a:t>
            </a:r>
            <a:endParaRPr lang="fi-FI" b="1" dirty="0">
              <a:latin typeface="Gill Sans MT" pitchFamily="34" charset="0"/>
            </a:endParaRPr>
          </a:p>
        </p:txBody>
      </p:sp>
      <p:sp>
        <p:nvSpPr>
          <p:cNvPr id="9" name="Tekstiruutu 8"/>
          <p:cNvSpPr txBox="1"/>
          <p:nvPr/>
        </p:nvSpPr>
        <p:spPr>
          <a:xfrm>
            <a:off x="1979973" y="1916832"/>
            <a:ext cx="1080120" cy="830987"/>
          </a:xfrm>
          <a:prstGeom prst="rect">
            <a:avLst/>
          </a:prstGeom>
          <a:noFill/>
        </p:spPr>
        <p:txBody>
          <a:bodyPr wrap="square" lIns="91430" tIns="45715" rIns="91430" bIns="45715" rtlCol="0">
            <a:spAutoFit/>
          </a:bodyPr>
          <a:lstStyle/>
          <a:p>
            <a:r>
              <a:rPr lang="fi-FI" b="1" dirty="0" smtClean="0">
                <a:latin typeface="Gill Sans MT" pitchFamily="34" charset="0"/>
              </a:rPr>
              <a:t>K 2017</a:t>
            </a:r>
            <a:endParaRPr lang="fi-FI" b="1" dirty="0">
              <a:latin typeface="Gill Sans MT" pitchFamily="34" charset="0"/>
            </a:endParaRPr>
          </a:p>
        </p:txBody>
      </p:sp>
      <p:sp>
        <p:nvSpPr>
          <p:cNvPr id="10" name="Tekstiruutu 9"/>
          <p:cNvSpPr txBox="1"/>
          <p:nvPr/>
        </p:nvSpPr>
        <p:spPr>
          <a:xfrm>
            <a:off x="3419873" y="1922632"/>
            <a:ext cx="1080120" cy="830987"/>
          </a:xfrm>
          <a:prstGeom prst="rect">
            <a:avLst/>
          </a:prstGeom>
          <a:noFill/>
        </p:spPr>
        <p:txBody>
          <a:bodyPr wrap="square" lIns="91430" tIns="45715" rIns="91430" bIns="45715" rtlCol="0">
            <a:spAutoFit/>
          </a:bodyPr>
          <a:lstStyle/>
          <a:p>
            <a:r>
              <a:rPr lang="fi-FI" b="1" dirty="0" smtClean="0">
                <a:latin typeface="Gill Sans MT" pitchFamily="34" charset="0"/>
              </a:rPr>
              <a:t>S 2017</a:t>
            </a:r>
            <a:endParaRPr lang="fi-FI" b="1" dirty="0">
              <a:latin typeface="Gill Sans MT" pitchFamily="34" charset="0"/>
            </a:endParaRPr>
          </a:p>
        </p:txBody>
      </p:sp>
      <p:sp>
        <p:nvSpPr>
          <p:cNvPr id="11" name="Tekstiruutu 10"/>
          <p:cNvSpPr txBox="1"/>
          <p:nvPr/>
        </p:nvSpPr>
        <p:spPr>
          <a:xfrm>
            <a:off x="4788024" y="1906027"/>
            <a:ext cx="1080120" cy="830987"/>
          </a:xfrm>
          <a:prstGeom prst="rect">
            <a:avLst/>
          </a:prstGeom>
          <a:noFill/>
        </p:spPr>
        <p:txBody>
          <a:bodyPr wrap="square" lIns="91430" tIns="45715" rIns="91430" bIns="45715" rtlCol="0">
            <a:spAutoFit/>
          </a:bodyPr>
          <a:lstStyle/>
          <a:p>
            <a:r>
              <a:rPr lang="fi-FI" b="1" dirty="0" smtClean="0">
                <a:latin typeface="Gill Sans MT" pitchFamily="34" charset="0"/>
              </a:rPr>
              <a:t>K 2018</a:t>
            </a:r>
            <a:endParaRPr lang="fi-FI" b="1" dirty="0">
              <a:latin typeface="Gill Sans MT" pitchFamily="34" charset="0"/>
            </a:endParaRPr>
          </a:p>
        </p:txBody>
      </p:sp>
      <p:sp>
        <p:nvSpPr>
          <p:cNvPr id="12" name="Tekstiruutu 11"/>
          <p:cNvSpPr txBox="1"/>
          <p:nvPr/>
        </p:nvSpPr>
        <p:spPr>
          <a:xfrm>
            <a:off x="6372200" y="1923199"/>
            <a:ext cx="1080120" cy="830987"/>
          </a:xfrm>
          <a:prstGeom prst="rect">
            <a:avLst/>
          </a:prstGeom>
          <a:noFill/>
        </p:spPr>
        <p:txBody>
          <a:bodyPr wrap="square" lIns="91430" tIns="45715" rIns="91430" bIns="45715" rtlCol="0">
            <a:spAutoFit/>
          </a:bodyPr>
          <a:lstStyle/>
          <a:p>
            <a:r>
              <a:rPr lang="fi-FI" b="1" dirty="0" smtClean="0">
                <a:latin typeface="Gill Sans MT" pitchFamily="34" charset="0"/>
              </a:rPr>
              <a:t>S 2018</a:t>
            </a:r>
            <a:endParaRPr lang="fi-FI" b="1" dirty="0">
              <a:latin typeface="Gill Sans MT" pitchFamily="34" charset="0"/>
            </a:endParaRPr>
          </a:p>
        </p:txBody>
      </p:sp>
      <p:sp>
        <p:nvSpPr>
          <p:cNvPr id="13" name="Tekstiruutu 12"/>
          <p:cNvSpPr txBox="1"/>
          <p:nvPr/>
        </p:nvSpPr>
        <p:spPr>
          <a:xfrm>
            <a:off x="7625262" y="1916966"/>
            <a:ext cx="1080120" cy="830987"/>
          </a:xfrm>
          <a:prstGeom prst="rect">
            <a:avLst/>
          </a:prstGeom>
          <a:noFill/>
        </p:spPr>
        <p:txBody>
          <a:bodyPr wrap="square" lIns="91430" tIns="45715" rIns="91430" bIns="45715" rtlCol="0">
            <a:spAutoFit/>
          </a:bodyPr>
          <a:lstStyle/>
          <a:p>
            <a:r>
              <a:rPr lang="fi-FI" b="1" dirty="0">
                <a:latin typeface="Gill Sans MT" pitchFamily="34" charset="0"/>
              </a:rPr>
              <a:t>K</a:t>
            </a:r>
            <a:r>
              <a:rPr lang="fi-FI" b="1" dirty="0" smtClean="0">
                <a:latin typeface="Gill Sans MT" pitchFamily="34" charset="0"/>
              </a:rPr>
              <a:t> 2019</a:t>
            </a:r>
            <a:endParaRPr lang="fi-FI" b="1" dirty="0">
              <a:latin typeface="Gill Sans MT" pitchFamily="34" charset="0"/>
            </a:endParaRPr>
          </a:p>
        </p:txBody>
      </p:sp>
    </p:spTree>
    <p:extLst>
      <p:ext uri="{BB962C8B-B14F-4D97-AF65-F5344CB8AC3E}">
        <p14:creationId xmlns:p14="http://schemas.microsoft.com/office/powerpoint/2010/main" val="1679267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Otsikko 1"/>
          <p:cNvSpPr>
            <a:spLocks noGrp="1"/>
          </p:cNvSpPr>
          <p:nvPr>
            <p:ph type="title" idx="4294967295"/>
          </p:nvPr>
        </p:nvSpPr>
        <p:spPr/>
        <p:txBody>
          <a:bodyPr/>
          <a:lstStyle/>
          <a:p>
            <a:r>
              <a:rPr lang="fi-FI" dirty="0" smtClean="0"/>
              <a:t>Sähköinen suomi/ruotsi toisena 			kielenä -koe, syksystä 2018</a:t>
            </a:r>
          </a:p>
        </p:txBody>
      </p:sp>
      <p:sp>
        <p:nvSpPr>
          <p:cNvPr id="50179" name="Sisällön paikkamerkki 2"/>
          <p:cNvSpPr>
            <a:spLocks noGrp="1"/>
          </p:cNvSpPr>
          <p:nvPr>
            <p:ph idx="4294967295"/>
          </p:nvPr>
        </p:nvSpPr>
        <p:spPr>
          <a:xfrm>
            <a:off x="391680" y="1865783"/>
            <a:ext cx="8555496" cy="3787412"/>
          </a:xfrm>
        </p:spPr>
        <p:txBody>
          <a:bodyPr/>
          <a:lstStyle/>
          <a:p>
            <a:r>
              <a:rPr lang="fi-FI" sz="2500" dirty="0"/>
              <a:t>lähtökohtana sama kielitaitokäsitys kuin nykyisissä kokeissa </a:t>
            </a:r>
          </a:p>
          <a:p>
            <a:r>
              <a:rPr lang="fi-FI" sz="2500" dirty="0"/>
              <a:t>koe yhtenä päivänä </a:t>
            </a:r>
          </a:p>
          <a:p>
            <a:r>
              <a:rPr lang="fi-FI" sz="2500" dirty="0"/>
              <a:t>sähköistämisen lähtökohtana suljettu verkkoympäristö, mahdollisesti vaiheittainen siirtyminen kohti avoimempaa</a:t>
            </a:r>
          </a:p>
          <a:p>
            <a:r>
              <a:rPr lang="fi-FI" sz="2500" dirty="0"/>
              <a:t>pyrkimyksenä kaikkien osataitojen testaaminen</a:t>
            </a:r>
          </a:p>
          <a:p>
            <a:r>
              <a:rPr lang="fi-FI" sz="2500" dirty="0"/>
              <a:t>osataitojen testaaminen integroituina tehtävinä, ei erikseen</a:t>
            </a:r>
          </a:p>
          <a:p>
            <a:r>
              <a:rPr lang="fi-FI" sz="2500" dirty="0"/>
              <a:t>kehitystyö äidinkielen kokeen rinnalla, mm. oikoluku?</a:t>
            </a:r>
          </a:p>
          <a:p>
            <a:endParaRPr lang="fi-FI" sz="2200" dirty="0"/>
          </a:p>
          <a:p>
            <a:endParaRPr lang="fi-FI" dirty="0" smtClean="0"/>
          </a:p>
          <a:p>
            <a:endParaRPr lang="fi-FI" dirty="0" smtClean="0"/>
          </a:p>
        </p:txBody>
      </p:sp>
      <p:sp>
        <p:nvSpPr>
          <p:cNvPr id="4" name="Päivämäärän paikkamerkki 3"/>
          <p:cNvSpPr txBox="1">
            <a:spLocks noGrp="1"/>
          </p:cNvSpPr>
          <p:nvPr/>
        </p:nvSpPr>
        <p:spPr bwMode="auto">
          <a:xfrm>
            <a:off x="685800" y="6248400"/>
            <a:ext cx="1905000" cy="457200"/>
          </a:xfrm>
          <a:prstGeom prst="rect">
            <a:avLst/>
          </a:prstGeom>
          <a:noFill/>
          <a:ln>
            <a:miter lim="800000"/>
            <a:headEnd/>
            <a:tailEnd/>
          </a:ln>
        </p:spPr>
        <p:txBody>
          <a:bodyPr lIns="91430" tIns="45715" rIns="91430" bIns="45715"/>
          <a:lstStyle/>
          <a:p>
            <a:pPr eaLnBrk="0" hangingPunct="0"/>
            <a:endParaRPr lang="fi-FI" sz="1200">
              <a:latin typeface="Arial" charset="0"/>
            </a:endParaRPr>
          </a:p>
        </p:txBody>
      </p:sp>
      <p:sp>
        <p:nvSpPr>
          <p:cNvPr id="5" name="Alatunnisteen paikkamerkki 4"/>
          <p:cNvSpPr txBox="1">
            <a:spLocks noGrp="1"/>
          </p:cNvSpPr>
          <p:nvPr/>
        </p:nvSpPr>
        <p:spPr bwMode="auto">
          <a:xfrm>
            <a:off x="3124200" y="6248400"/>
            <a:ext cx="2895600" cy="457200"/>
          </a:xfrm>
          <a:prstGeom prst="rect">
            <a:avLst/>
          </a:prstGeom>
          <a:noFill/>
          <a:ln>
            <a:miter lim="800000"/>
            <a:headEnd/>
            <a:tailEnd/>
          </a:ln>
        </p:spPr>
        <p:txBody>
          <a:bodyPr lIns="91430" tIns="45715" rIns="91430" bIns="45715"/>
          <a:lstStyle/>
          <a:p>
            <a:pPr eaLnBrk="0" hangingPunct="0"/>
            <a:endParaRPr lang="fi-FI" sz="1200">
              <a:latin typeface="Arial" charset="0"/>
            </a:endParaRPr>
          </a:p>
        </p:txBody>
      </p:sp>
      <p:sp>
        <p:nvSpPr>
          <p:cNvPr id="6" name="Dian numeron paikkamerkki 5"/>
          <p:cNvSpPr txBox="1">
            <a:spLocks noGrp="1"/>
          </p:cNvSpPr>
          <p:nvPr/>
        </p:nvSpPr>
        <p:spPr bwMode="auto">
          <a:xfrm>
            <a:off x="6553200" y="6248400"/>
            <a:ext cx="1905000" cy="457200"/>
          </a:xfrm>
          <a:prstGeom prst="rect">
            <a:avLst/>
          </a:prstGeom>
          <a:noFill/>
          <a:ln>
            <a:miter lim="800000"/>
            <a:headEnd/>
            <a:tailEnd/>
          </a:ln>
        </p:spPr>
        <p:txBody>
          <a:bodyPr lIns="91430" tIns="45715" rIns="91430" bIns="45715"/>
          <a:lstStyle/>
          <a:p>
            <a:pPr eaLnBrk="0" hangingPunct="0">
              <a:defRPr/>
            </a:pPr>
            <a:fld id="{7FCF9EB5-CA5C-4BC9-98B0-1D4DB723793A}" type="slidenum">
              <a:rPr lang="fi-FI" sz="1200"/>
              <a:pPr eaLnBrk="0" hangingPunct="0">
                <a:defRPr/>
              </a:pPr>
              <a:t>56</a:t>
            </a:fld>
            <a:endParaRPr lang="fi-FI" sz="1200" dirty="0"/>
          </a:p>
        </p:txBody>
      </p:sp>
    </p:spTree>
    <p:extLst>
      <p:ext uri="{BB962C8B-B14F-4D97-AF65-F5344CB8AC3E}">
        <p14:creationId xmlns:p14="http://schemas.microsoft.com/office/powerpoint/2010/main" val="249312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fi-FI" sz="4800" dirty="0"/>
              <a:t>Suomi toisena kielenä </a:t>
            </a:r>
            <a:br>
              <a:rPr lang="fi-FI" sz="4800" dirty="0"/>
            </a:br>
            <a:r>
              <a:rPr lang="fi-FI" sz="4800" dirty="0"/>
              <a:t>(</a:t>
            </a:r>
            <a:r>
              <a:rPr lang="fi-FI" sz="4800" dirty="0">
                <a:solidFill>
                  <a:schemeClr val="accent1"/>
                </a:solidFill>
              </a:rPr>
              <a:t>S2) -</a:t>
            </a:r>
            <a:r>
              <a:rPr lang="fi-FI" sz="4800" dirty="0"/>
              <a:t>oppimäärän </a:t>
            </a:r>
            <a:br>
              <a:rPr lang="fi-FI" sz="4800" dirty="0"/>
            </a:br>
            <a:r>
              <a:rPr lang="fi-FI" sz="4800" dirty="0"/>
              <a:t>oppimistulosten arviointi</a:t>
            </a:r>
            <a:br>
              <a:rPr lang="fi-FI" sz="4800" dirty="0"/>
            </a:br>
            <a:r>
              <a:rPr lang="fi-FI" sz="4800" dirty="0"/>
              <a:t>2015</a:t>
            </a:r>
            <a:endParaRPr lang="fi-FI" sz="3600" dirty="0"/>
          </a:p>
        </p:txBody>
      </p:sp>
      <p:sp>
        <p:nvSpPr>
          <p:cNvPr id="2" name="Subtitle 1"/>
          <p:cNvSpPr>
            <a:spLocks noGrp="1"/>
          </p:cNvSpPr>
          <p:nvPr>
            <p:ph type="subTitle" idx="1"/>
          </p:nvPr>
        </p:nvSpPr>
        <p:spPr/>
        <p:txBody>
          <a:bodyPr/>
          <a:lstStyle/>
          <a:p>
            <a:r>
              <a:rPr lang="fi-FI" dirty="0"/>
              <a:t>Katri Kuukka</a:t>
            </a:r>
          </a:p>
          <a:p>
            <a:r>
              <a:rPr lang="fi-FI" dirty="0"/>
              <a:t>Jari Metsämuuronen</a:t>
            </a:r>
          </a:p>
        </p:txBody>
      </p:sp>
    </p:spTree>
    <p:extLst>
      <p:ext uri="{BB962C8B-B14F-4D97-AF65-F5344CB8AC3E}">
        <p14:creationId xmlns:p14="http://schemas.microsoft.com/office/powerpoint/2010/main" val="38952411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541338" y="381000"/>
            <a:ext cx="8047037" cy="704145"/>
          </a:xfrm>
        </p:spPr>
        <p:txBody>
          <a:bodyPr/>
          <a:lstStyle/>
          <a:p>
            <a:pPr lvl="0"/>
            <a:r>
              <a:rPr lang="fi-FI" dirty="0">
                <a:solidFill>
                  <a:schemeClr val="accent1"/>
                </a:solidFill>
              </a:rPr>
              <a:t>Mitä arvioitiin? Mitä tarkasteltiin?</a:t>
            </a:r>
          </a:p>
        </p:txBody>
      </p:sp>
      <p:sp>
        <p:nvSpPr>
          <p:cNvPr id="3" name="Sisällön paikkamerkki 2"/>
          <p:cNvSpPr>
            <a:spLocks noGrp="1"/>
          </p:cNvSpPr>
          <p:nvPr>
            <p:ph sz="quarter" idx="14"/>
          </p:nvPr>
        </p:nvSpPr>
        <p:spPr>
          <a:xfrm>
            <a:off x="512763" y="1085145"/>
            <a:ext cx="8047037" cy="4489903"/>
          </a:xfrm>
        </p:spPr>
        <p:txBody>
          <a:bodyPr/>
          <a:lstStyle/>
          <a:p>
            <a:r>
              <a:rPr lang="fi-FI" sz="2000" dirty="0"/>
              <a:t>Kielitaidon osa-alueet  &gt; hyvän osaamisen kriteeri B1.1-B1.2</a:t>
            </a:r>
          </a:p>
          <a:p>
            <a:pPr lvl="1"/>
            <a:r>
              <a:rPr lang="fi-FI" sz="1800" i="1" dirty="0"/>
              <a:t>kuullun ymmärtäminen</a:t>
            </a:r>
          </a:p>
          <a:p>
            <a:pPr lvl="1"/>
            <a:r>
              <a:rPr lang="fi-FI" sz="1800" i="1" dirty="0"/>
              <a:t>puhuminen</a:t>
            </a:r>
          </a:p>
          <a:p>
            <a:pPr lvl="1"/>
            <a:r>
              <a:rPr lang="fi-FI" sz="1800" i="1" dirty="0"/>
              <a:t>luetun ymmärtäminen</a:t>
            </a:r>
          </a:p>
          <a:p>
            <a:pPr lvl="1"/>
            <a:r>
              <a:rPr lang="fi-FI" sz="1800" i="1" dirty="0"/>
              <a:t>kirjoittaminen</a:t>
            </a:r>
          </a:p>
          <a:p>
            <a:pPr marL="25400" lvl="1" indent="0">
              <a:buNone/>
            </a:pPr>
            <a:endParaRPr lang="fi-FI" sz="1800" b="0" i="1" dirty="0">
              <a:latin typeface="Georgia" panose="02040502050405020303" pitchFamily="18" charset="0"/>
            </a:endParaRPr>
          </a:p>
          <a:p>
            <a:r>
              <a:rPr lang="fi-FI" sz="1600" dirty="0"/>
              <a:t> </a:t>
            </a:r>
          </a:p>
          <a:p>
            <a:r>
              <a:rPr lang="fi-FI" sz="2000" dirty="0"/>
              <a:t>Oppilaan kielelliset ja sosiaaliset resurssit</a:t>
            </a:r>
          </a:p>
          <a:p>
            <a:r>
              <a:rPr lang="fi-FI" sz="2000" dirty="0"/>
              <a:t>Opettajien pedagogiset ratkaisut</a:t>
            </a:r>
          </a:p>
          <a:p>
            <a:r>
              <a:rPr lang="fi-FI" sz="2000" dirty="0"/>
              <a:t>Koulun resurssit S2-opetuksen tukena</a:t>
            </a:r>
          </a:p>
          <a:p>
            <a:endParaRPr lang="fi-FI" sz="2000" dirty="0"/>
          </a:p>
          <a:p>
            <a:r>
              <a:rPr lang="fi-FI" sz="2000" dirty="0"/>
              <a:t>Opettajan arviointikäytänteet erityisesti päättöarvioinnissa</a:t>
            </a:r>
          </a:p>
          <a:p>
            <a:pPr lvl="1"/>
            <a:endParaRPr lang="fi-FI" dirty="0"/>
          </a:p>
          <a:p>
            <a:endParaRPr lang="fi-FI" dirty="0"/>
          </a:p>
        </p:txBody>
      </p:sp>
      <p:sp>
        <p:nvSpPr>
          <p:cNvPr id="4" name="Päivämäärän paikkamerkki 3"/>
          <p:cNvSpPr>
            <a:spLocks noGrp="1"/>
          </p:cNvSpPr>
          <p:nvPr>
            <p:ph type="dt" sz="half" idx="15"/>
          </p:nvPr>
        </p:nvSpPr>
        <p:spPr/>
        <p:txBody>
          <a:bodyPr/>
          <a:lstStyle/>
          <a:p>
            <a:pPr>
              <a:defRPr/>
            </a:pPr>
            <a:fld id="{93AE5577-8394-4988-A84E-CCFE11639E7A}" type="datetime1">
              <a:rPr lang="fi-FI" smtClean="0">
                <a:solidFill>
                  <a:prstClr val="black">
                    <a:tint val="75000"/>
                  </a:prstClr>
                </a:solidFill>
              </a:rPr>
              <a:pPr>
                <a:defRPr/>
              </a:pPr>
              <a:t>15.4.2016</a:t>
            </a:fld>
            <a:endParaRPr lang="fi-FI" dirty="0">
              <a:solidFill>
                <a:prstClr val="black">
                  <a:tint val="75000"/>
                </a:prstClr>
              </a:solidFill>
            </a:endParaRPr>
          </a:p>
        </p:txBody>
      </p:sp>
      <p:sp>
        <p:nvSpPr>
          <p:cNvPr id="6" name="Dian numeron paikkamerkki 5"/>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58</a:t>
            </a:fld>
            <a:endParaRPr lang="fi-FI">
              <a:solidFill>
                <a:prstClr val="black">
                  <a:tint val="75000"/>
                </a:prstClr>
              </a:solidFill>
            </a:endParaRPr>
          </a:p>
        </p:txBody>
      </p:sp>
    </p:spTree>
    <p:extLst>
      <p:ext uri="{BB962C8B-B14F-4D97-AF65-F5344CB8AC3E}">
        <p14:creationId xmlns:p14="http://schemas.microsoft.com/office/powerpoint/2010/main" val="26706036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Arvioinnin volyymit</a:t>
            </a:r>
          </a:p>
        </p:txBody>
      </p:sp>
      <p:sp>
        <p:nvSpPr>
          <p:cNvPr id="3" name="Sisällön paikkamerkki 2"/>
          <p:cNvSpPr>
            <a:spLocks noGrp="1"/>
          </p:cNvSpPr>
          <p:nvPr>
            <p:ph sz="quarter" idx="14"/>
          </p:nvPr>
        </p:nvSpPr>
        <p:spPr>
          <a:xfrm>
            <a:off x="512763" y="1119005"/>
            <a:ext cx="8047037" cy="4650730"/>
          </a:xfrm>
        </p:spPr>
        <p:txBody>
          <a:bodyPr/>
          <a:lstStyle/>
          <a:p>
            <a:r>
              <a:rPr lang="fi-FI" dirty="0"/>
              <a:t>Oppilaita 1530</a:t>
            </a:r>
          </a:p>
          <a:p>
            <a:pPr lvl="1"/>
            <a:r>
              <a:rPr lang="fi-FI" dirty="0"/>
              <a:t>lähes kaikki S2-oppimäärää opiskelevat 9.luokkalaiset</a:t>
            </a:r>
          </a:p>
          <a:p>
            <a:pPr lvl="1"/>
            <a:r>
              <a:rPr lang="fi-FI" dirty="0"/>
              <a:t>tyttöjä 47,5 % (n = 727), poikia 52,5 % (n = 803) </a:t>
            </a:r>
          </a:p>
          <a:p>
            <a:pPr lvl="1"/>
            <a:r>
              <a:rPr lang="fi-FI" dirty="0"/>
              <a:t>puhumisessa 52 % oppilaista</a:t>
            </a:r>
          </a:p>
          <a:p>
            <a:pPr lvl="1"/>
            <a:r>
              <a:rPr lang="fi-FI" dirty="0"/>
              <a:t>mukana myös erityistä tukea saavat oppilaat ja kv. kielikoulujen oppilaat</a:t>
            </a:r>
          </a:p>
          <a:p>
            <a:pPr lvl="1"/>
            <a:endParaRPr lang="fi-FI" dirty="0"/>
          </a:p>
          <a:p>
            <a:r>
              <a:rPr lang="fi-FI" dirty="0"/>
              <a:t>Kouluja 242</a:t>
            </a:r>
          </a:p>
          <a:p>
            <a:pPr lvl="1"/>
            <a:r>
              <a:rPr lang="fi-FI" dirty="0"/>
              <a:t>53, joissa 1 S2-oppilas - - 58, joissa yli 10 S2-oppilasta </a:t>
            </a:r>
          </a:p>
          <a:p>
            <a:pPr lvl="1"/>
            <a:r>
              <a:rPr lang="fi-FI" dirty="0"/>
              <a:t>50 prosenttia oppilaista pk-seudun kouluissa</a:t>
            </a:r>
          </a:p>
          <a:p>
            <a:pPr marL="25400" lvl="1" indent="0">
              <a:buNone/>
            </a:pPr>
            <a:endParaRPr lang="fi-FI" dirty="0"/>
          </a:p>
          <a:p>
            <a:r>
              <a:rPr lang="fi-FI" dirty="0"/>
              <a:t>Opettajia 338, opettajakyselyyn vastanneita 62 % (n = 210)</a:t>
            </a:r>
          </a:p>
          <a:p>
            <a:r>
              <a:rPr lang="fi-FI" dirty="0"/>
              <a:t>Rehtorikyselyyn vastanneita 70 % (n = 179)</a:t>
            </a:r>
          </a:p>
          <a:p>
            <a:endParaRPr lang="fi-FI" dirty="0"/>
          </a:p>
          <a:p>
            <a:pPr lvl="1"/>
            <a:endParaRPr lang="fi-FI" dirty="0"/>
          </a:p>
          <a:p>
            <a:endParaRPr lang="fi-FI" dirty="0"/>
          </a:p>
        </p:txBody>
      </p:sp>
      <p:sp>
        <p:nvSpPr>
          <p:cNvPr id="4" name="Päivämäärän paikkamerkki 3"/>
          <p:cNvSpPr>
            <a:spLocks noGrp="1"/>
          </p:cNvSpPr>
          <p:nvPr>
            <p:ph type="dt" sz="half" idx="15"/>
          </p:nvPr>
        </p:nvSpPr>
        <p:spPr/>
        <p:txBody>
          <a:bodyPr/>
          <a:lstStyle/>
          <a:p>
            <a:fld id="{6CAC1502-43DF-4AEB-8B79-5B2200DDDEE2}" type="datetime1">
              <a:rPr lang="fi-FI" smtClean="0"/>
              <a:pPr/>
              <a:t>15.4.2016</a:t>
            </a:fld>
            <a:endParaRPr lang="fi-FI"/>
          </a:p>
        </p:txBody>
      </p:sp>
      <p:sp>
        <p:nvSpPr>
          <p:cNvPr id="5" name="Dian numeron paikkamerkki 4"/>
          <p:cNvSpPr>
            <a:spLocks noGrp="1"/>
          </p:cNvSpPr>
          <p:nvPr>
            <p:ph type="sldNum" sz="quarter" idx="17"/>
          </p:nvPr>
        </p:nvSpPr>
        <p:spPr/>
        <p:txBody>
          <a:bodyPr/>
          <a:lstStyle/>
          <a:p>
            <a:fld id="{1C07628F-9402-FB47-93B5-FC3C3BFEEBE0}" type="slidenum">
              <a:rPr lang="fi-FI" smtClean="0"/>
              <a:pPr/>
              <a:t>59</a:t>
            </a:fld>
            <a:endParaRPr lang="fi-FI" dirty="0"/>
          </a:p>
        </p:txBody>
      </p:sp>
    </p:spTree>
    <p:extLst>
      <p:ext uri="{BB962C8B-B14F-4D97-AF65-F5344CB8AC3E}">
        <p14:creationId xmlns:p14="http://schemas.microsoft.com/office/powerpoint/2010/main" val="803033930"/>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285852" y="1142984"/>
            <a:ext cx="7307348" cy="71438"/>
          </a:xfrm>
        </p:spPr>
        <p:txBody>
          <a:bodyPr/>
          <a:lstStyle/>
          <a:p>
            <a:r>
              <a:rPr lang="fi-FI" sz="2600" b="1" dirty="0" smtClean="0">
                <a:solidFill>
                  <a:schemeClr val="accent2"/>
                </a:solidFill>
              </a:rPr>
              <a:t>Oppivelvollisuus</a:t>
            </a:r>
            <a:endParaRPr lang="fi-FI" sz="2600" b="1" dirty="0">
              <a:solidFill>
                <a:schemeClr val="accent2"/>
              </a:solidFill>
            </a:endParaRPr>
          </a:p>
        </p:txBody>
      </p:sp>
      <p:sp>
        <p:nvSpPr>
          <p:cNvPr id="3" name="Sisällön paikkamerkki 2"/>
          <p:cNvSpPr>
            <a:spLocks noGrp="1"/>
          </p:cNvSpPr>
          <p:nvPr>
            <p:ph idx="1"/>
          </p:nvPr>
        </p:nvSpPr>
        <p:spPr>
          <a:xfrm>
            <a:off x="820800" y="1857364"/>
            <a:ext cx="7858180" cy="4238636"/>
          </a:xfrm>
        </p:spPr>
        <p:txBody>
          <a:bodyPr/>
          <a:lstStyle/>
          <a:p>
            <a:pPr marL="0" indent="0">
              <a:buNone/>
            </a:pPr>
            <a:r>
              <a:rPr lang="fi-FI" sz="2000" b="1" dirty="0" smtClean="0"/>
              <a:t>Perusopetuslaki 25 § (oppivelvollisuus) </a:t>
            </a:r>
          </a:p>
          <a:p>
            <a:pPr>
              <a:buFont typeface="Wingdings" pitchFamily="2" charset="2"/>
              <a:buChar char="v"/>
            </a:pPr>
            <a:r>
              <a:rPr lang="fi-FI" sz="2000" dirty="0" smtClean="0"/>
              <a:t>Suomessa vakinaisesti asuvat lapset ovat oppivelvollisia</a:t>
            </a:r>
          </a:p>
          <a:p>
            <a:pPr>
              <a:buFont typeface="Wingdings" pitchFamily="2" charset="2"/>
              <a:buChar char="v"/>
            </a:pPr>
            <a:r>
              <a:rPr lang="fi-FI" sz="2000" dirty="0" smtClean="0"/>
              <a:t>säännöksen </a:t>
            </a:r>
            <a:r>
              <a:rPr lang="fi-FI" sz="2000" dirty="0" smtClean="0"/>
              <a:t>mukaan vain lapset ovat oppivelvollisia </a:t>
            </a:r>
          </a:p>
          <a:p>
            <a:pPr>
              <a:buFont typeface="Wingdings" pitchFamily="2" charset="2"/>
              <a:buChar char="v"/>
            </a:pPr>
            <a:r>
              <a:rPr lang="fi-FI" sz="2000" dirty="0" smtClean="0"/>
              <a:t>aikuinen, joka ei ole saanut perusopetusta, on siihen oikeutettu, mutta hän ei ole oppivelvollinen </a:t>
            </a:r>
          </a:p>
          <a:p>
            <a:endParaRPr lang="fi-FI" sz="2000" dirty="0" smtClean="0"/>
          </a:p>
        </p:txBody>
      </p:sp>
    </p:spTree>
    <p:extLst>
      <p:ext uri="{BB962C8B-B14F-4D97-AF65-F5344CB8AC3E}">
        <p14:creationId xmlns:p14="http://schemas.microsoft.com/office/powerpoint/2010/main" val="8625363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Oppilaiden kielet ja synnyinmaat</a:t>
            </a:r>
          </a:p>
        </p:txBody>
      </p:sp>
      <p:sp>
        <p:nvSpPr>
          <p:cNvPr id="4" name="Date Placeholder 3"/>
          <p:cNvSpPr>
            <a:spLocks noGrp="1"/>
          </p:cNvSpPr>
          <p:nvPr>
            <p:ph type="dt" sz="half" idx="15"/>
          </p:nvPr>
        </p:nvSpPr>
        <p:spPr/>
        <p:txBody>
          <a:bodyPr/>
          <a:lstStyle/>
          <a:p>
            <a:pPr>
              <a:defRPr/>
            </a:pPr>
            <a:fld id="{0D72E275-90F6-4E3A-8C3C-716B5C1D70BD}" type="datetime1">
              <a:rPr lang="fi-FI" smtClean="0"/>
              <a:t>15.4.2016</a:t>
            </a:fld>
            <a:endParaRPr lang="fi-FI"/>
          </a:p>
        </p:txBody>
      </p:sp>
      <p:sp>
        <p:nvSpPr>
          <p:cNvPr id="6" name="Slide Number Placeholder 5"/>
          <p:cNvSpPr>
            <a:spLocks noGrp="1"/>
          </p:cNvSpPr>
          <p:nvPr>
            <p:ph type="sldNum" sz="quarter" idx="17"/>
          </p:nvPr>
        </p:nvSpPr>
        <p:spPr/>
        <p:txBody>
          <a:bodyPr/>
          <a:lstStyle/>
          <a:p>
            <a:pPr>
              <a:defRPr/>
            </a:pPr>
            <a:fld id="{1C07628F-9402-FB47-93B5-FC3C3BFEEBE0}" type="slidenum">
              <a:rPr lang="fi-FI" smtClean="0"/>
              <a:pPr>
                <a:defRPr/>
              </a:pPr>
              <a:t>60</a:t>
            </a:fld>
            <a:endParaRPr lang="fi-FI"/>
          </a:p>
        </p:txBody>
      </p:sp>
      <p:pic>
        <p:nvPicPr>
          <p:cNvPr id="7" name="Sisällön paikkamerkki 5"/>
          <p:cNvPicPr>
            <a:picLocks noChangeAspect="1"/>
          </p:cNvPicPr>
          <p:nvPr/>
        </p:nvPicPr>
        <p:blipFill>
          <a:blip r:embed="rId2"/>
          <a:stretch>
            <a:fillRect/>
          </a:stretch>
        </p:blipFill>
        <p:spPr>
          <a:xfrm>
            <a:off x="537085" y="998197"/>
            <a:ext cx="7772344" cy="4862816"/>
          </a:xfrm>
          <a:prstGeom prst="rect">
            <a:avLst/>
          </a:prstGeom>
        </p:spPr>
      </p:pic>
      <p:sp>
        <p:nvSpPr>
          <p:cNvPr id="3" name="Ellipsi 2"/>
          <p:cNvSpPr/>
          <p:nvPr/>
        </p:nvSpPr>
        <p:spPr>
          <a:xfrm>
            <a:off x="5671751" y="5165124"/>
            <a:ext cx="494272" cy="48191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i-FI">
              <a:solidFill>
                <a:schemeClr val="tx1"/>
              </a:solidFill>
            </a:endParaRPr>
          </a:p>
        </p:txBody>
      </p:sp>
    </p:spTree>
    <p:extLst>
      <p:ext uri="{BB962C8B-B14F-4D97-AF65-F5344CB8AC3E}">
        <p14:creationId xmlns:p14="http://schemas.microsoft.com/office/powerpoint/2010/main" val="20280345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Oppilaiden kielet ja synnyinmaat</a:t>
            </a:r>
          </a:p>
        </p:txBody>
      </p:sp>
      <p:sp>
        <p:nvSpPr>
          <p:cNvPr id="4" name="Date Placeholder 3"/>
          <p:cNvSpPr>
            <a:spLocks noGrp="1"/>
          </p:cNvSpPr>
          <p:nvPr>
            <p:ph type="dt" sz="half" idx="15"/>
          </p:nvPr>
        </p:nvSpPr>
        <p:spPr/>
        <p:txBody>
          <a:bodyPr/>
          <a:lstStyle/>
          <a:p>
            <a:pPr>
              <a:defRPr/>
            </a:pPr>
            <a:fld id="{0D72E275-90F6-4E3A-8C3C-716B5C1D70BD}" type="datetime1">
              <a:rPr lang="fi-FI" smtClean="0"/>
              <a:t>15.4.2016</a:t>
            </a:fld>
            <a:endParaRPr lang="fi-FI"/>
          </a:p>
        </p:txBody>
      </p:sp>
      <p:sp>
        <p:nvSpPr>
          <p:cNvPr id="6" name="Slide Number Placeholder 5"/>
          <p:cNvSpPr>
            <a:spLocks noGrp="1"/>
          </p:cNvSpPr>
          <p:nvPr>
            <p:ph type="sldNum" sz="quarter" idx="17"/>
          </p:nvPr>
        </p:nvSpPr>
        <p:spPr/>
        <p:txBody>
          <a:bodyPr/>
          <a:lstStyle/>
          <a:p>
            <a:pPr>
              <a:defRPr/>
            </a:pPr>
            <a:fld id="{1C07628F-9402-FB47-93B5-FC3C3BFEEBE0}" type="slidenum">
              <a:rPr lang="fi-FI" smtClean="0"/>
              <a:pPr>
                <a:defRPr/>
              </a:pPr>
              <a:t>61</a:t>
            </a:fld>
            <a:endParaRPr lang="fi-FI"/>
          </a:p>
        </p:txBody>
      </p:sp>
      <p:pic>
        <p:nvPicPr>
          <p:cNvPr id="8" name="Kuva 7"/>
          <p:cNvPicPr>
            <a:picLocks noChangeAspect="1"/>
          </p:cNvPicPr>
          <p:nvPr/>
        </p:nvPicPr>
        <p:blipFill>
          <a:blip r:embed="rId2"/>
          <a:stretch>
            <a:fillRect/>
          </a:stretch>
        </p:blipFill>
        <p:spPr>
          <a:xfrm>
            <a:off x="541338" y="971238"/>
            <a:ext cx="8037829" cy="5011833"/>
          </a:xfrm>
          <a:prstGeom prst="rect">
            <a:avLst/>
          </a:prstGeom>
        </p:spPr>
      </p:pic>
    </p:spTree>
    <p:extLst>
      <p:ext uri="{BB962C8B-B14F-4D97-AF65-F5344CB8AC3E}">
        <p14:creationId xmlns:p14="http://schemas.microsoft.com/office/powerpoint/2010/main" val="1341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sz="2800" dirty="0"/>
              <a:t>Oppilaiden kielelliset resurssit – arvio suomen kielen taidosta</a:t>
            </a:r>
            <a:r>
              <a:rPr lang="fi-FI" dirty="0"/>
              <a:t/>
            </a:r>
            <a:br>
              <a:rPr lang="fi-FI" dirty="0"/>
            </a:br>
            <a:r>
              <a:rPr lang="fi-FI" dirty="0"/>
              <a:t/>
            </a:r>
            <a:br>
              <a:rPr lang="fi-FI" dirty="0"/>
            </a:br>
            <a:r>
              <a:rPr lang="fi-FI" dirty="0"/>
              <a:t/>
            </a:r>
            <a:br>
              <a:rPr lang="fi-FI" dirty="0"/>
            </a:br>
            <a:endParaRPr lang="fi-FI" dirty="0"/>
          </a:p>
        </p:txBody>
      </p:sp>
      <p:sp>
        <p:nvSpPr>
          <p:cNvPr id="4" name="Päivämäärän paikkamerkki 3"/>
          <p:cNvSpPr>
            <a:spLocks noGrp="1"/>
          </p:cNvSpPr>
          <p:nvPr>
            <p:ph type="dt" sz="half" idx="15"/>
          </p:nvPr>
        </p:nvSpPr>
        <p:spPr/>
        <p:txBody>
          <a:bodyPr/>
          <a:lstStyle/>
          <a:p>
            <a:pPr>
              <a:defRPr/>
            </a:pPr>
            <a:fld id="{894D85A3-5928-4FA8-B074-1A44C471BF7F}" type="datetime1">
              <a:rPr lang="fi-FI" smtClean="0"/>
              <a:t>15.4.2016</a:t>
            </a:fld>
            <a:endParaRPr lang="fi-FI"/>
          </a:p>
        </p:txBody>
      </p:sp>
      <p:sp>
        <p:nvSpPr>
          <p:cNvPr id="5" name="Dian numeron paikkamerkki 4"/>
          <p:cNvSpPr>
            <a:spLocks noGrp="1"/>
          </p:cNvSpPr>
          <p:nvPr>
            <p:ph type="sldNum" sz="quarter" idx="17"/>
          </p:nvPr>
        </p:nvSpPr>
        <p:spPr/>
        <p:txBody>
          <a:bodyPr/>
          <a:lstStyle/>
          <a:p>
            <a:pPr>
              <a:defRPr/>
            </a:pPr>
            <a:fld id="{1C07628F-9402-FB47-93B5-FC3C3BFEEBE0}" type="slidenum">
              <a:rPr lang="fi-FI" smtClean="0"/>
              <a:pPr>
                <a:defRPr/>
              </a:pPr>
              <a:t>62</a:t>
            </a:fld>
            <a:endParaRPr lang="fi-FI"/>
          </a:p>
        </p:txBody>
      </p:sp>
      <p:pic>
        <p:nvPicPr>
          <p:cNvPr id="21" name="Sisällön paikkamerkki 20"/>
          <p:cNvPicPr>
            <a:picLocks noGrp="1" noChangeAspect="1"/>
          </p:cNvPicPr>
          <p:nvPr>
            <p:ph sz="quarter" idx="18"/>
          </p:nvPr>
        </p:nvPicPr>
        <p:blipFill>
          <a:blip r:embed="rId2">
            <a:extLst>
              <a:ext uri="{28A0092B-C50C-407E-A947-70E740481C1C}">
                <a14:useLocalDpi xmlns:a14="http://schemas.microsoft.com/office/drawing/2010/main" val="0"/>
              </a:ext>
            </a:extLst>
          </a:blip>
          <a:stretch>
            <a:fillRect/>
          </a:stretch>
        </p:blipFill>
        <p:spPr>
          <a:xfrm>
            <a:off x="540002" y="1145493"/>
            <a:ext cx="8019798" cy="4803525"/>
          </a:xfrm>
        </p:spPr>
      </p:pic>
    </p:spTree>
    <p:extLst>
      <p:ext uri="{BB962C8B-B14F-4D97-AF65-F5344CB8AC3E}">
        <p14:creationId xmlns:p14="http://schemas.microsoft.com/office/powerpoint/2010/main" val="304407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Oppilaiden kokonaisosaaminen</a:t>
            </a:r>
          </a:p>
        </p:txBody>
      </p:sp>
      <p:sp>
        <p:nvSpPr>
          <p:cNvPr id="4" name="Päivämäärän paikkamerkki 3"/>
          <p:cNvSpPr>
            <a:spLocks noGrp="1"/>
          </p:cNvSpPr>
          <p:nvPr>
            <p:ph type="dt" sz="half" idx="15"/>
          </p:nvPr>
        </p:nvSpPr>
        <p:spPr/>
        <p:txBody>
          <a:bodyPr/>
          <a:lstStyle/>
          <a:p>
            <a:pPr>
              <a:defRPr/>
            </a:pPr>
            <a:fld id="{894D85A3-5928-4FA8-B074-1A44C471BF7F}" type="datetime1">
              <a:rPr lang="fi-FI" smtClean="0"/>
              <a:t>15.4.2016</a:t>
            </a:fld>
            <a:endParaRPr lang="fi-FI" dirty="0"/>
          </a:p>
        </p:txBody>
      </p:sp>
      <p:sp>
        <p:nvSpPr>
          <p:cNvPr id="5" name="Dian numeron paikkamerkki 4"/>
          <p:cNvSpPr>
            <a:spLocks noGrp="1"/>
          </p:cNvSpPr>
          <p:nvPr>
            <p:ph type="sldNum" sz="quarter" idx="17"/>
          </p:nvPr>
        </p:nvSpPr>
        <p:spPr/>
        <p:txBody>
          <a:bodyPr/>
          <a:lstStyle/>
          <a:p>
            <a:pPr>
              <a:defRPr/>
            </a:pPr>
            <a:fld id="{1C07628F-9402-FB47-93B5-FC3C3BFEEBE0}" type="slidenum">
              <a:rPr lang="fi-FI" smtClean="0"/>
              <a:pPr>
                <a:defRPr/>
              </a:pPr>
              <a:t>63</a:t>
            </a:fld>
            <a:endParaRPr lang="fi-FI"/>
          </a:p>
        </p:txBody>
      </p:sp>
      <p:pic>
        <p:nvPicPr>
          <p:cNvPr id="7" name="Kuva 6"/>
          <p:cNvPicPr>
            <a:picLocks noChangeAspect="1"/>
          </p:cNvPicPr>
          <p:nvPr/>
        </p:nvPicPr>
        <p:blipFill>
          <a:blip r:embed="rId2"/>
          <a:stretch>
            <a:fillRect/>
          </a:stretch>
        </p:blipFill>
        <p:spPr>
          <a:xfrm>
            <a:off x="541338" y="1248229"/>
            <a:ext cx="8023029" cy="4782457"/>
          </a:xfrm>
          <a:prstGeom prst="rect">
            <a:avLst/>
          </a:prstGeom>
        </p:spPr>
      </p:pic>
    </p:spTree>
    <p:extLst>
      <p:ext uri="{BB962C8B-B14F-4D97-AF65-F5344CB8AC3E}">
        <p14:creationId xmlns:p14="http://schemas.microsoft.com/office/powerpoint/2010/main" val="4070121760"/>
      </p:ext>
    </p:extLst>
  </p:cSld>
  <p:clrMapOvr>
    <a:masterClrMapping/>
  </p:clrMapOvr>
  <p:transition spd="slow">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Kielen osa-alueiden osaaminen koulunkäyntiajan mukaan</a:t>
            </a:r>
          </a:p>
        </p:txBody>
      </p:sp>
      <p:sp>
        <p:nvSpPr>
          <p:cNvPr id="4" name="Päivämäärän paikkamerkki 3"/>
          <p:cNvSpPr>
            <a:spLocks noGrp="1"/>
          </p:cNvSpPr>
          <p:nvPr>
            <p:ph type="dt" sz="half" idx="15"/>
          </p:nvPr>
        </p:nvSpPr>
        <p:spPr/>
        <p:txBody>
          <a:bodyPr/>
          <a:lstStyle/>
          <a:p>
            <a:pPr>
              <a:defRPr/>
            </a:pPr>
            <a:fld id="{894D85A3-5928-4FA8-B074-1A44C471BF7F}" type="datetime1">
              <a:rPr lang="fi-FI" smtClean="0"/>
              <a:t>15.4.2016</a:t>
            </a:fld>
            <a:endParaRPr lang="fi-FI"/>
          </a:p>
        </p:txBody>
      </p:sp>
      <p:sp>
        <p:nvSpPr>
          <p:cNvPr id="5" name="Dian numeron paikkamerkki 4"/>
          <p:cNvSpPr>
            <a:spLocks noGrp="1"/>
          </p:cNvSpPr>
          <p:nvPr>
            <p:ph type="sldNum" sz="quarter" idx="17"/>
          </p:nvPr>
        </p:nvSpPr>
        <p:spPr/>
        <p:txBody>
          <a:bodyPr/>
          <a:lstStyle/>
          <a:p>
            <a:pPr>
              <a:defRPr/>
            </a:pPr>
            <a:fld id="{1C07628F-9402-FB47-93B5-FC3C3BFEEBE0}" type="slidenum">
              <a:rPr lang="fi-FI" smtClean="0"/>
              <a:pPr>
                <a:defRPr/>
              </a:pPr>
              <a:t>64</a:t>
            </a:fld>
            <a:endParaRPr lang="fi-FI"/>
          </a:p>
        </p:txBody>
      </p:sp>
      <p:pic>
        <p:nvPicPr>
          <p:cNvPr id="7" name="Kuva 6"/>
          <p:cNvPicPr>
            <a:picLocks noChangeAspect="1"/>
          </p:cNvPicPr>
          <p:nvPr/>
        </p:nvPicPr>
        <p:blipFill>
          <a:blip r:embed="rId2"/>
          <a:stretch>
            <a:fillRect/>
          </a:stretch>
        </p:blipFill>
        <p:spPr>
          <a:xfrm>
            <a:off x="541337" y="1418565"/>
            <a:ext cx="8018463" cy="4444072"/>
          </a:xfrm>
          <a:prstGeom prst="rect">
            <a:avLst/>
          </a:prstGeom>
        </p:spPr>
      </p:pic>
    </p:spTree>
    <p:extLst>
      <p:ext uri="{BB962C8B-B14F-4D97-AF65-F5344CB8AC3E}">
        <p14:creationId xmlns:p14="http://schemas.microsoft.com/office/powerpoint/2010/main" val="3466108917"/>
      </p:ext>
    </p:extLst>
  </p:cSld>
  <p:clrMapOvr>
    <a:masterClrMapping/>
  </p:clrMapOvr>
  <p:transition spd="slow">
    <p:push/>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Tyttöjen ja poikien osaaminen</a:t>
            </a:r>
          </a:p>
        </p:txBody>
      </p:sp>
      <p:sp>
        <p:nvSpPr>
          <p:cNvPr id="4" name="Päivämäärän paikkamerkki 3"/>
          <p:cNvSpPr>
            <a:spLocks noGrp="1"/>
          </p:cNvSpPr>
          <p:nvPr>
            <p:ph type="dt" sz="half" idx="15"/>
          </p:nvPr>
        </p:nvSpPr>
        <p:spPr/>
        <p:txBody>
          <a:bodyPr/>
          <a:lstStyle/>
          <a:p>
            <a:pPr>
              <a:defRPr/>
            </a:pPr>
            <a:fld id="{894D85A3-5928-4FA8-B074-1A44C471BF7F}" type="datetime1">
              <a:rPr lang="fi-FI" smtClean="0"/>
              <a:t>15.4.2016</a:t>
            </a:fld>
            <a:endParaRPr lang="fi-FI"/>
          </a:p>
        </p:txBody>
      </p:sp>
      <p:sp>
        <p:nvSpPr>
          <p:cNvPr id="5" name="Dian numeron paikkamerkki 4"/>
          <p:cNvSpPr>
            <a:spLocks noGrp="1"/>
          </p:cNvSpPr>
          <p:nvPr>
            <p:ph type="sldNum" sz="quarter" idx="17"/>
          </p:nvPr>
        </p:nvSpPr>
        <p:spPr/>
        <p:txBody>
          <a:bodyPr/>
          <a:lstStyle/>
          <a:p>
            <a:pPr>
              <a:defRPr/>
            </a:pPr>
            <a:fld id="{1C07628F-9402-FB47-93B5-FC3C3BFEEBE0}" type="slidenum">
              <a:rPr lang="fi-FI" smtClean="0"/>
              <a:pPr>
                <a:defRPr/>
              </a:pPr>
              <a:t>65</a:t>
            </a:fld>
            <a:endParaRPr lang="fi-FI"/>
          </a:p>
        </p:txBody>
      </p:sp>
      <p:pic>
        <p:nvPicPr>
          <p:cNvPr id="9" name="Kuva 8"/>
          <p:cNvPicPr>
            <a:picLocks noChangeAspect="1"/>
          </p:cNvPicPr>
          <p:nvPr/>
        </p:nvPicPr>
        <p:blipFill>
          <a:blip r:embed="rId2"/>
          <a:stretch>
            <a:fillRect/>
          </a:stretch>
        </p:blipFill>
        <p:spPr>
          <a:xfrm>
            <a:off x="540003" y="978899"/>
            <a:ext cx="8070264" cy="4812301"/>
          </a:xfrm>
          <a:prstGeom prst="rect">
            <a:avLst/>
          </a:prstGeom>
        </p:spPr>
      </p:pic>
    </p:spTree>
    <p:extLst>
      <p:ext uri="{BB962C8B-B14F-4D97-AF65-F5344CB8AC3E}">
        <p14:creationId xmlns:p14="http://schemas.microsoft.com/office/powerpoint/2010/main" val="2230529153"/>
      </p:ext>
    </p:extLst>
  </p:cSld>
  <p:clrMapOvr>
    <a:masterClrMapping/>
  </p:clrMapOvr>
  <p:transition spd="slow">
    <p:push/>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sz="2800" dirty="0"/>
              <a:t>Osaaminen eri kieliryhmissä koulunkäyntiajan mukaan</a:t>
            </a:r>
          </a:p>
        </p:txBody>
      </p:sp>
      <p:sp>
        <p:nvSpPr>
          <p:cNvPr id="4" name="Päivämäärän paikkamerkki 3"/>
          <p:cNvSpPr>
            <a:spLocks noGrp="1"/>
          </p:cNvSpPr>
          <p:nvPr>
            <p:ph type="dt" sz="half" idx="15"/>
          </p:nvPr>
        </p:nvSpPr>
        <p:spPr/>
        <p:txBody>
          <a:bodyPr/>
          <a:lstStyle/>
          <a:p>
            <a:pPr>
              <a:defRPr/>
            </a:pPr>
            <a:fld id="{894D85A3-5928-4FA8-B074-1A44C471BF7F}" type="datetime1">
              <a:rPr lang="fi-FI" smtClean="0"/>
              <a:t>15.4.2016</a:t>
            </a:fld>
            <a:endParaRPr lang="fi-FI"/>
          </a:p>
        </p:txBody>
      </p:sp>
      <p:sp>
        <p:nvSpPr>
          <p:cNvPr id="5" name="Dian numeron paikkamerkki 4"/>
          <p:cNvSpPr>
            <a:spLocks noGrp="1"/>
          </p:cNvSpPr>
          <p:nvPr>
            <p:ph type="sldNum" sz="quarter" idx="17"/>
          </p:nvPr>
        </p:nvSpPr>
        <p:spPr/>
        <p:txBody>
          <a:bodyPr/>
          <a:lstStyle/>
          <a:p>
            <a:pPr>
              <a:defRPr/>
            </a:pPr>
            <a:fld id="{1C07628F-9402-FB47-93B5-FC3C3BFEEBE0}" type="slidenum">
              <a:rPr lang="fi-FI" smtClean="0"/>
              <a:pPr>
                <a:defRPr/>
              </a:pPr>
              <a:t>66</a:t>
            </a:fld>
            <a:endParaRPr lang="fi-FI"/>
          </a:p>
        </p:txBody>
      </p:sp>
      <p:pic>
        <p:nvPicPr>
          <p:cNvPr id="7" name="Kuva 6"/>
          <p:cNvPicPr>
            <a:picLocks noChangeAspect="1"/>
          </p:cNvPicPr>
          <p:nvPr/>
        </p:nvPicPr>
        <p:blipFill>
          <a:blip r:embed="rId2"/>
          <a:stretch>
            <a:fillRect/>
          </a:stretch>
        </p:blipFill>
        <p:spPr>
          <a:xfrm>
            <a:off x="2252212" y="827313"/>
            <a:ext cx="4594281" cy="5152573"/>
          </a:xfrm>
          <a:prstGeom prst="rect">
            <a:avLst/>
          </a:prstGeom>
        </p:spPr>
      </p:pic>
    </p:spTree>
    <p:extLst>
      <p:ext uri="{BB962C8B-B14F-4D97-AF65-F5344CB8AC3E}">
        <p14:creationId xmlns:p14="http://schemas.microsoft.com/office/powerpoint/2010/main" val="2968576002"/>
      </p:ext>
    </p:extLst>
  </p:cSld>
  <p:clrMapOvr>
    <a:masterClrMapping/>
  </p:clrMapOvr>
  <p:transition spd="slow">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tsikko 1"/>
          <p:cNvSpPr>
            <a:spLocks noGrp="1"/>
          </p:cNvSpPr>
          <p:nvPr>
            <p:ph type="title"/>
          </p:nvPr>
        </p:nvSpPr>
        <p:spPr>
          <a:xfrm>
            <a:off x="820738" y="785813"/>
            <a:ext cx="7843837" cy="1071562"/>
          </a:xfrm>
        </p:spPr>
        <p:txBody>
          <a:bodyPr/>
          <a:lstStyle/>
          <a:p>
            <a:pPr eaLnBrk="1" hangingPunct="1"/>
            <a:r>
              <a:rPr lang="fi-FI" altLang="fi-FI" smtClean="0"/>
              <a:t>			</a:t>
            </a:r>
          </a:p>
        </p:txBody>
      </p:sp>
      <p:sp>
        <p:nvSpPr>
          <p:cNvPr id="6147" name="Sisällön paikkamerkki 2"/>
          <p:cNvSpPr>
            <a:spLocks noGrp="1"/>
          </p:cNvSpPr>
          <p:nvPr>
            <p:ph idx="1"/>
          </p:nvPr>
        </p:nvSpPr>
        <p:spPr>
          <a:xfrm>
            <a:off x="820738" y="1981200"/>
            <a:ext cx="7858125" cy="4114800"/>
          </a:xfrm>
        </p:spPr>
        <p:txBody>
          <a:bodyPr/>
          <a:lstStyle/>
          <a:p>
            <a:pPr eaLnBrk="1" hangingPunct="1"/>
            <a:endParaRPr lang="fi-FI" altLang="fi-FI" smtClean="0"/>
          </a:p>
        </p:txBody>
      </p:sp>
      <p:sp>
        <p:nvSpPr>
          <p:cNvPr id="18435" name="Kuvatekstipilvi 3"/>
          <p:cNvSpPr>
            <a:spLocks noChangeArrowheads="1"/>
          </p:cNvSpPr>
          <p:nvPr/>
        </p:nvSpPr>
        <p:spPr bwMode="auto">
          <a:xfrm>
            <a:off x="1692275" y="1628775"/>
            <a:ext cx="6335713" cy="3960813"/>
          </a:xfrm>
          <a:prstGeom prst="cloudCallout">
            <a:avLst>
              <a:gd name="adj1" fmla="val -23315"/>
              <a:gd name="adj2" fmla="val 67537"/>
            </a:avLst>
          </a:prstGeom>
          <a:solidFill>
            <a:schemeClr val="accent1"/>
          </a:solidFill>
          <a:ln w="9525" algn="ctr">
            <a:solidFill>
              <a:schemeClr val="tx1"/>
            </a:solidFill>
            <a:round/>
            <a:headEnd/>
            <a:tailEnd/>
          </a:ln>
        </p:spPr>
        <p:txBody>
          <a:bodyPr/>
          <a:lstStyle/>
          <a:p>
            <a:pPr>
              <a:defRPr/>
            </a:pPr>
            <a:endParaRPr lang="fi-FI" dirty="0"/>
          </a:p>
          <a:p>
            <a:pPr>
              <a:defRPr/>
            </a:pPr>
            <a:r>
              <a:rPr lang="fi-FI" altLang="fi-FI" sz="3600" b="1" dirty="0">
                <a:solidFill>
                  <a:schemeClr val="tx2">
                    <a:lumMod val="75000"/>
                  </a:schemeClr>
                </a:solidFill>
              </a:rPr>
              <a:t>Yleistä </a:t>
            </a:r>
            <a:r>
              <a:rPr lang="fi-FI" altLang="fi-FI" sz="3600" b="1" dirty="0">
                <a:solidFill>
                  <a:schemeClr val="tx2">
                    <a:lumMod val="75000"/>
                  </a:schemeClr>
                </a:solidFill>
              </a:rPr>
              <a:t>kielenoppimisesta</a:t>
            </a:r>
            <a:endParaRPr lang="fi-FI" sz="3600" dirty="0"/>
          </a:p>
        </p:txBody>
      </p:sp>
      <p:sp>
        <p:nvSpPr>
          <p:cNvPr id="18436" name="Dian numeron paikkamerkki 4"/>
          <p:cNvSpPr>
            <a:spLocks noGrp="1"/>
          </p:cNvSpPr>
          <p:nvPr>
            <p:ph type="sldNum" sz="quarter" idx="4294967295"/>
          </p:nvPr>
        </p:nvSpPr>
        <p:spPr/>
        <p:txBody>
          <a:bodyPr/>
          <a:lstStyle/>
          <a:p>
            <a:pPr>
              <a:defRPr/>
            </a:pPr>
            <a:fld id="{EE6DA923-B000-49F9-8DDE-93395CC8195F}" type="slidenum">
              <a:rPr lang="fi-FI" smtClean="0">
                <a:cs typeface="Arial" charset="0"/>
              </a:rPr>
              <a:pPr>
                <a:defRPr/>
              </a:pPr>
              <a:t>67</a:t>
            </a:fld>
            <a:endParaRPr lang="fi-FI" smtClean="0">
              <a:cs typeface="Arial" charset="0"/>
            </a:endParaRPr>
          </a:p>
        </p:txBody>
      </p:sp>
    </p:spTree>
    <p:extLst>
      <p:ext uri="{BB962C8B-B14F-4D97-AF65-F5344CB8AC3E}">
        <p14:creationId xmlns:p14="http://schemas.microsoft.com/office/powerpoint/2010/main" val="17246533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43000" y="687388"/>
            <a:ext cx="6777038" cy="896937"/>
          </a:xfrm>
        </p:spPr>
        <p:txBody>
          <a:bodyPr/>
          <a:lstStyle/>
          <a:p>
            <a:pPr defTabSz="957263"/>
            <a:r>
              <a:rPr lang="en-GB" altLang="fi-FI" sz="4000" b="1" smtClean="0"/>
              <a:t>	</a:t>
            </a:r>
          </a:p>
        </p:txBody>
      </p:sp>
      <p:sp>
        <p:nvSpPr>
          <p:cNvPr id="5123" name="Rectangle 3"/>
          <p:cNvSpPr>
            <a:spLocks noGrp="1" noChangeArrowheads="1"/>
          </p:cNvSpPr>
          <p:nvPr>
            <p:ph type="body" idx="1"/>
          </p:nvPr>
        </p:nvSpPr>
        <p:spPr>
          <a:xfrm>
            <a:off x="468313" y="908050"/>
            <a:ext cx="7989887" cy="4826000"/>
          </a:xfrm>
        </p:spPr>
        <p:txBody>
          <a:bodyPr/>
          <a:lstStyle/>
          <a:p>
            <a:pPr marL="0" indent="0">
              <a:buFontTx/>
              <a:buNone/>
            </a:pPr>
            <a:r>
              <a:rPr lang="fi-FI" altLang="fi-FI" sz="2800" smtClean="0">
                <a:latin typeface="Arial Rounded MT Bold" pitchFamily="34" charset="0"/>
              </a:rPr>
              <a:t>On ihimisellä monta aihetta ilohon:</a:t>
            </a:r>
          </a:p>
          <a:p>
            <a:pPr marL="0" indent="0">
              <a:buFontTx/>
              <a:buNone/>
            </a:pPr>
            <a:r>
              <a:rPr lang="fi-FI" altLang="fi-FI" sz="2800" smtClean="0">
                <a:latin typeface="Arial Rounded MT Bold" pitchFamily="34" charset="0"/>
              </a:rPr>
              <a:t>pellolla haisoo sonta, pian kylyvö valamis on.</a:t>
            </a:r>
          </a:p>
          <a:p>
            <a:pPr marL="0" indent="0">
              <a:buFontTx/>
              <a:buNone/>
            </a:pPr>
            <a:r>
              <a:rPr lang="fi-FI" altLang="fi-FI" sz="2800" smtClean="0">
                <a:latin typeface="Arial Rounded MT Bold" pitchFamily="34" charset="0"/>
              </a:rPr>
              <a:t>Saa jäärä välihousut, ei tartte rasoja.</a:t>
            </a:r>
          </a:p>
          <a:p>
            <a:pPr marL="0" indent="0">
              <a:buFontTx/>
              <a:buNone/>
            </a:pPr>
            <a:r>
              <a:rPr lang="fi-FI" altLang="fi-FI" sz="2800" smtClean="0">
                <a:latin typeface="Arial Rounded MT Bold" pitchFamily="34" charset="0"/>
              </a:rPr>
              <a:t>Ei näjy teirevvarres ny lumikasoja.</a:t>
            </a:r>
          </a:p>
          <a:p>
            <a:pPr marL="0" indent="0">
              <a:buFontTx/>
              <a:buNone/>
            </a:pPr>
            <a:endParaRPr lang="fi-FI" altLang="fi-FI" sz="2800" smtClean="0">
              <a:latin typeface="Arial Rounded MT Bold" pitchFamily="34" charset="0"/>
            </a:endParaRPr>
          </a:p>
          <a:p>
            <a:pPr marL="0" indent="0">
              <a:buFontTx/>
              <a:buNone/>
            </a:pPr>
            <a:r>
              <a:rPr lang="fi-FI" altLang="fi-FI" sz="2800" smtClean="0">
                <a:latin typeface="Arial Rounded MT Bold" pitchFamily="34" charset="0"/>
              </a:rPr>
              <a:t>Jo isäntä ja lehemät ku pöyrööt kirmaaloo.</a:t>
            </a:r>
          </a:p>
          <a:p>
            <a:pPr marL="0" indent="0">
              <a:buFontTx/>
              <a:buNone/>
            </a:pPr>
            <a:r>
              <a:rPr lang="fi-FI" altLang="fi-FI" sz="2800" smtClean="0">
                <a:latin typeface="Arial Rounded MT Bold" pitchFamily="34" charset="0"/>
              </a:rPr>
              <a:t>On lairunmaat niin rehevät ja emäntä samoon.</a:t>
            </a:r>
          </a:p>
          <a:p>
            <a:pPr marL="0" indent="0">
              <a:buFontTx/>
              <a:buNone/>
            </a:pPr>
            <a:r>
              <a:rPr lang="fi-FI" altLang="fi-FI" sz="2800" smtClean="0">
                <a:latin typeface="Arial Rounded MT Bold" pitchFamily="34" charset="0"/>
              </a:rPr>
              <a:t>Se kiitoksella täyttää ku näköö lakeuren.</a:t>
            </a:r>
          </a:p>
          <a:p>
            <a:pPr marL="0" indent="0">
              <a:buFontTx/>
              <a:buNone/>
            </a:pPr>
            <a:r>
              <a:rPr lang="fi-FI" altLang="fi-FI" sz="2800" smtClean="0">
                <a:latin typeface="Arial Rounded MT Bold" pitchFamily="34" charset="0"/>
              </a:rPr>
              <a:t>Se meille toreks näyttää Luojamme suuruuren.</a:t>
            </a:r>
          </a:p>
          <a:p>
            <a:pPr marL="0" indent="0">
              <a:buFontTx/>
              <a:buNone/>
            </a:pPr>
            <a:endParaRPr lang="fi-FI" altLang="fi-FI" sz="2800" smtClean="0">
              <a:latin typeface="Arial Rounded MT Bold" pitchFamily="34" charset="0"/>
            </a:endParaRPr>
          </a:p>
        </p:txBody>
      </p:sp>
    </p:spTree>
    <p:extLst>
      <p:ext uri="{BB962C8B-B14F-4D97-AF65-F5344CB8AC3E}">
        <p14:creationId xmlns:p14="http://schemas.microsoft.com/office/powerpoint/2010/main" val="20837954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43000" y="687388"/>
            <a:ext cx="6777038" cy="896937"/>
          </a:xfrm>
        </p:spPr>
        <p:txBody>
          <a:bodyPr/>
          <a:lstStyle/>
          <a:p>
            <a:pPr defTabSz="957263"/>
            <a:r>
              <a:rPr lang="en-GB" altLang="fi-FI" sz="4000" b="1" smtClean="0"/>
              <a:t>	TERMEJÄ</a:t>
            </a:r>
            <a:br>
              <a:rPr lang="en-GB" altLang="fi-FI" sz="4000" b="1" smtClean="0"/>
            </a:br>
            <a:endParaRPr lang="en-GB" altLang="fi-FI" sz="4000" b="1" smtClean="0"/>
          </a:p>
        </p:txBody>
      </p:sp>
      <p:sp>
        <p:nvSpPr>
          <p:cNvPr id="7171" name="Rectangle 3"/>
          <p:cNvSpPr>
            <a:spLocks noGrp="1" noChangeArrowheads="1"/>
          </p:cNvSpPr>
          <p:nvPr>
            <p:ph type="body" idx="1"/>
          </p:nvPr>
        </p:nvSpPr>
        <p:spPr>
          <a:xfrm>
            <a:off x="611188" y="1268413"/>
            <a:ext cx="7847012" cy="4465637"/>
          </a:xfrm>
        </p:spPr>
        <p:txBody>
          <a:bodyPr/>
          <a:lstStyle/>
          <a:p>
            <a:pPr defTabSz="957263">
              <a:lnSpc>
                <a:spcPct val="70000"/>
              </a:lnSpc>
              <a:buFont typeface="Monotype Sorts" charset="2"/>
              <a:buNone/>
            </a:pPr>
            <a:endParaRPr lang="fi-FI" altLang="fi-FI" b="1" smtClean="0"/>
          </a:p>
          <a:p>
            <a:pPr defTabSz="957263">
              <a:lnSpc>
                <a:spcPct val="70000"/>
              </a:lnSpc>
              <a:buFontTx/>
              <a:buChar char="•"/>
            </a:pPr>
            <a:r>
              <a:rPr lang="fi-FI" altLang="fi-FI" b="1" smtClean="0"/>
              <a:t>Äidinkieli</a:t>
            </a:r>
          </a:p>
          <a:p>
            <a:pPr defTabSz="957263">
              <a:lnSpc>
                <a:spcPct val="70000"/>
              </a:lnSpc>
              <a:buFont typeface="Monotype Sorts" charset="2"/>
              <a:buNone/>
            </a:pPr>
            <a:r>
              <a:rPr lang="fi-FI" altLang="fi-FI" b="1" smtClean="0"/>
              <a:t>	</a:t>
            </a:r>
            <a:r>
              <a:rPr lang="fi-FI" altLang="fi-FI" smtClean="0"/>
              <a:t>1. äidiltä opittu, ensimmäinen kieli (järjestyskriteeri), </a:t>
            </a:r>
          </a:p>
          <a:p>
            <a:pPr defTabSz="957263">
              <a:lnSpc>
                <a:spcPct val="70000"/>
              </a:lnSpc>
              <a:buFont typeface="Monotype Sorts" charset="2"/>
              <a:buNone/>
            </a:pPr>
            <a:r>
              <a:rPr lang="fi-FI" altLang="fi-FI" smtClean="0"/>
              <a:t>	2. parhaiten osattu (taitokriteeri), </a:t>
            </a:r>
          </a:p>
          <a:p>
            <a:pPr defTabSz="957263">
              <a:lnSpc>
                <a:spcPct val="70000"/>
              </a:lnSpc>
              <a:buFont typeface="Monotype Sorts" charset="2"/>
              <a:buNone/>
            </a:pPr>
            <a:r>
              <a:rPr lang="fi-FI" altLang="fi-FI" smtClean="0"/>
              <a:t>	3. eniten käytetty (määräkriteeri), </a:t>
            </a:r>
          </a:p>
          <a:p>
            <a:pPr defTabSz="957263">
              <a:lnSpc>
                <a:spcPct val="70000"/>
              </a:lnSpc>
              <a:buFont typeface="Monotype Sorts" charset="2"/>
              <a:buNone/>
            </a:pPr>
            <a:r>
              <a:rPr lang="fi-FI" altLang="fi-FI" smtClean="0"/>
              <a:t>	4. pitää eniten ja johon identifioituu (identiteettikriteeri)</a:t>
            </a:r>
          </a:p>
          <a:p>
            <a:pPr defTabSz="957263">
              <a:lnSpc>
                <a:spcPct val="70000"/>
              </a:lnSpc>
              <a:buFontTx/>
              <a:buChar char="•"/>
            </a:pPr>
            <a:r>
              <a:rPr lang="fi-FI" altLang="fi-FI" b="1" smtClean="0"/>
              <a:t>Kotikieli</a:t>
            </a:r>
          </a:p>
          <a:p>
            <a:pPr defTabSz="957263">
              <a:lnSpc>
                <a:spcPct val="70000"/>
              </a:lnSpc>
              <a:buFont typeface="Monotype Sorts" charset="2"/>
              <a:buNone/>
            </a:pPr>
            <a:r>
              <a:rPr lang="fi-FI" altLang="fi-FI" b="1" smtClean="0"/>
              <a:t>	</a:t>
            </a:r>
            <a:r>
              <a:rPr lang="fi-FI" altLang="fi-FI" smtClean="0"/>
              <a:t>kieli, mitä vanhemmat puhuvat/kotona puhutaan eniten</a:t>
            </a:r>
            <a:endParaRPr lang="fi-FI" altLang="fi-FI" b="1" smtClean="0"/>
          </a:p>
          <a:p>
            <a:pPr defTabSz="957263">
              <a:lnSpc>
                <a:spcPct val="70000"/>
              </a:lnSpc>
              <a:buFontTx/>
              <a:buChar char="•"/>
            </a:pPr>
            <a:r>
              <a:rPr lang="fi-FI" altLang="fi-FI" b="1" smtClean="0"/>
              <a:t>Toinen kieli</a:t>
            </a:r>
          </a:p>
          <a:p>
            <a:pPr defTabSz="957263">
              <a:lnSpc>
                <a:spcPct val="70000"/>
              </a:lnSpc>
              <a:buFont typeface="Monotype Sorts" charset="2"/>
              <a:buNone/>
            </a:pPr>
            <a:r>
              <a:rPr lang="fi-FI" altLang="fi-FI" b="1" smtClean="0"/>
              <a:t>	</a:t>
            </a:r>
            <a:r>
              <a:rPr lang="fi-FI" altLang="fi-FI" smtClean="0"/>
              <a:t>kieltä omaksutaan ko. kieliyhteisön parissa</a:t>
            </a:r>
            <a:endParaRPr lang="fi-FI" altLang="fi-FI" b="1" smtClean="0"/>
          </a:p>
          <a:p>
            <a:pPr defTabSz="957263">
              <a:lnSpc>
                <a:spcPct val="70000"/>
              </a:lnSpc>
              <a:buFontTx/>
              <a:buChar char="•"/>
            </a:pPr>
            <a:r>
              <a:rPr lang="fi-FI" altLang="fi-FI" b="1" smtClean="0"/>
              <a:t>Vieras kieli</a:t>
            </a:r>
          </a:p>
          <a:p>
            <a:pPr defTabSz="957263">
              <a:lnSpc>
                <a:spcPct val="70000"/>
              </a:lnSpc>
              <a:buFont typeface="Monotype Sorts" charset="2"/>
              <a:buNone/>
            </a:pPr>
            <a:r>
              <a:rPr lang="fi-FI" altLang="fi-FI" b="1" smtClean="0"/>
              <a:t>	</a:t>
            </a:r>
            <a:r>
              <a:rPr lang="fi-FI" altLang="fi-FI" smtClean="0"/>
              <a:t>kieltä opiskellaan kieliyhteisön ulkopuolella</a:t>
            </a:r>
            <a:endParaRPr lang="fi-FI" altLang="fi-FI" b="1" smtClean="0"/>
          </a:p>
        </p:txBody>
      </p:sp>
    </p:spTree>
    <p:extLst>
      <p:ext uri="{BB962C8B-B14F-4D97-AF65-F5344CB8AC3E}">
        <p14:creationId xmlns:p14="http://schemas.microsoft.com/office/powerpoint/2010/main" val="1714778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285852" y="1142984"/>
            <a:ext cx="7307348" cy="71438"/>
          </a:xfrm>
        </p:spPr>
        <p:txBody>
          <a:bodyPr/>
          <a:lstStyle/>
          <a:p>
            <a:r>
              <a:rPr lang="fi-FI" sz="2600" b="1" dirty="0" smtClean="0">
                <a:solidFill>
                  <a:schemeClr val="accent2"/>
                </a:solidFill>
              </a:rPr>
              <a:t>Valmistava </a:t>
            </a:r>
            <a:r>
              <a:rPr lang="fi-FI" sz="2600" b="1" dirty="0" smtClean="0">
                <a:solidFill>
                  <a:schemeClr val="accent2"/>
                </a:solidFill>
              </a:rPr>
              <a:t>opetus sekä perusopetus muille kuin oppivelvollisille</a:t>
            </a:r>
            <a:endParaRPr lang="fi-FI" sz="2600" b="1" dirty="0">
              <a:solidFill>
                <a:schemeClr val="accent2"/>
              </a:solidFill>
            </a:endParaRPr>
          </a:p>
        </p:txBody>
      </p:sp>
      <p:sp>
        <p:nvSpPr>
          <p:cNvPr id="3" name="Sisällön paikkamerkki 2"/>
          <p:cNvSpPr>
            <a:spLocks noGrp="1"/>
          </p:cNvSpPr>
          <p:nvPr>
            <p:ph idx="1"/>
          </p:nvPr>
        </p:nvSpPr>
        <p:spPr>
          <a:xfrm>
            <a:off x="428596" y="1857364"/>
            <a:ext cx="8250384" cy="4238636"/>
          </a:xfrm>
        </p:spPr>
        <p:txBody>
          <a:bodyPr/>
          <a:lstStyle/>
          <a:p>
            <a:pPr marL="0" indent="0">
              <a:buNone/>
            </a:pPr>
            <a:r>
              <a:rPr lang="fi-FI" sz="2000" b="1" dirty="0" smtClean="0"/>
              <a:t>Perusopetuslaki 5 § </a:t>
            </a:r>
          </a:p>
          <a:p>
            <a:pPr>
              <a:buFont typeface="Wingdings" pitchFamily="2" charset="2"/>
              <a:buChar char="v"/>
            </a:pPr>
            <a:r>
              <a:rPr lang="fi-FI" sz="2000" dirty="0" smtClean="0"/>
              <a:t>Kunta voi järjestää perusopetukseen valmistavaa opetusta (huom. perusopetukseen valmistava opetus ei ole sidoksissa luokka-asteisiin, vaan sitä annetaan maahanmuuttajille siinä tarkoituksessa, että he voisivat käyttää hyväkseen perusopetusta) </a:t>
            </a:r>
          </a:p>
          <a:p>
            <a:pPr>
              <a:buFont typeface="Wingdings" pitchFamily="2" charset="2"/>
              <a:buChar char="v"/>
            </a:pPr>
            <a:r>
              <a:rPr lang="fi-FI" sz="2000" dirty="0" smtClean="0"/>
              <a:t>Kunta </a:t>
            </a:r>
            <a:r>
              <a:rPr lang="fi-FI" sz="2000" dirty="0" smtClean="0"/>
              <a:t>päättää perusopetuksen järjestämisestä muille kuin oppivelvollisille </a:t>
            </a:r>
          </a:p>
          <a:p>
            <a:endParaRPr lang="fi-FI" sz="2000" dirty="0" smtClean="0"/>
          </a:p>
        </p:txBody>
      </p:sp>
    </p:spTree>
    <p:extLst>
      <p:ext uri="{BB962C8B-B14F-4D97-AF65-F5344CB8AC3E}">
        <p14:creationId xmlns:p14="http://schemas.microsoft.com/office/powerpoint/2010/main" val="112366254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11188" y="687388"/>
            <a:ext cx="8281987" cy="1228725"/>
          </a:xfrm>
        </p:spPr>
        <p:txBody>
          <a:bodyPr/>
          <a:lstStyle/>
          <a:p>
            <a:r>
              <a:rPr lang="en-GB" altLang="fi-FI" sz="4000" b="1" smtClean="0"/>
              <a:t>	KAKSI- JA MONIKIELISYYS</a:t>
            </a:r>
            <a:br>
              <a:rPr lang="en-GB" altLang="fi-FI" sz="4000" b="1" smtClean="0"/>
            </a:br>
            <a:endParaRPr lang="en-GB" altLang="fi-FI" sz="4000" b="1" smtClean="0"/>
          </a:p>
        </p:txBody>
      </p:sp>
      <p:sp>
        <p:nvSpPr>
          <p:cNvPr id="8195" name="Rectangle 3"/>
          <p:cNvSpPr>
            <a:spLocks noGrp="1" noChangeArrowheads="1"/>
          </p:cNvSpPr>
          <p:nvPr>
            <p:ph type="body" idx="1"/>
          </p:nvPr>
        </p:nvSpPr>
        <p:spPr>
          <a:xfrm>
            <a:off x="611188" y="1125538"/>
            <a:ext cx="7847012" cy="5194300"/>
          </a:xfrm>
        </p:spPr>
        <p:txBody>
          <a:bodyPr/>
          <a:lstStyle/>
          <a:p>
            <a:pPr>
              <a:lnSpc>
                <a:spcPct val="80000"/>
              </a:lnSpc>
              <a:buFont typeface="Monotype Sorts" charset="2"/>
              <a:buNone/>
            </a:pPr>
            <a:endParaRPr lang="fi-FI" altLang="fi-FI" b="1" smtClean="0"/>
          </a:p>
          <a:p>
            <a:pPr>
              <a:lnSpc>
                <a:spcPct val="80000"/>
              </a:lnSpc>
              <a:buFontTx/>
              <a:buChar char="•"/>
            </a:pPr>
            <a:r>
              <a:rPr lang="fi-FI" altLang="fi-FI" b="1" smtClean="0"/>
              <a:t>Ei haaste, vaan mahdollisuus</a:t>
            </a:r>
          </a:p>
          <a:p>
            <a:pPr>
              <a:lnSpc>
                <a:spcPct val="80000"/>
              </a:lnSpc>
              <a:buFontTx/>
              <a:buChar char="•"/>
            </a:pPr>
            <a:r>
              <a:rPr lang="fi-FI" altLang="fi-FI" b="1" smtClean="0"/>
              <a:t>Terve lapsi kykenee omaksumaan useampia kuin yhden kielen</a:t>
            </a:r>
          </a:p>
          <a:p>
            <a:pPr>
              <a:lnSpc>
                <a:spcPct val="80000"/>
              </a:lnSpc>
              <a:buFontTx/>
              <a:buChar char="•"/>
            </a:pPr>
            <a:r>
              <a:rPr lang="fi-FI" altLang="fi-FI" b="1" smtClean="0"/>
              <a:t>Kieli on ajattelun väline</a:t>
            </a:r>
          </a:p>
          <a:p>
            <a:pPr>
              <a:lnSpc>
                <a:spcPct val="80000"/>
              </a:lnSpc>
              <a:buFontTx/>
              <a:buChar char="•"/>
            </a:pPr>
            <a:r>
              <a:rPr lang="fi-FI" altLang="fi-FI" b="1" smtClean="0"/>
              <a:t>Kaksikielisen ajattelu on luovaa, joustavaa ja oivaltavaa</a:t>
            </a:r>
          </a:p>
          <a:p>
            <a:pPr>
              <a:lnSpc>
                <a:spcPct val="80000"/>
              </a:lnSpc>
              <a:buFontTx/>
              <a:buChar char="•"/>
            </a:pPr>
            <a:r>
              <a:rPr lang="fi-FI" altLang="fi-FI" b="1" smtClean="0"/>
              <a:t>Kaksi- ja monikielisten on keskimäärin helpompi oppia uusia kieliä kuin yksikielisten</a:t>
            </a:r>
          </a:p>
          <a:p>
            <a:pPr>
              <a:lnSpc>
                <a:spcPct val="80000"/>
              </a:lnSpc>
              <a:buFontTx/>
              <a:buChar char="•"/>
            </a:pPr>
            <a:r>
              <a:rPr lang="fi-FI" altLang="fi-FI" b="1" smtClean="0"/>
              <a:t>Kaikki kielelliset virikkeet kehittävät lapsen yleistä kielikykyä</a:t>
            </a:r>
          </a:p>
          <a:p>
            <a:pPr>
              <a:lnSpc>
                <a:spcPct val="80000"/>
              </a:lnSpc>
              <a:buFontTx/>
              <a:buChar char="•"/>
            </a:pPr>
            <a:r>
              <a:rPr lang="fi-FI" altLang="fi-FI" b="1" smtClean="0"/>
              <a:t>Positiivisia vaikutuksia additiivisessa kaksikielisyydessä</a:t>
            </a:r>
          </a:p>
          <a:p>
            <a:pPr>
              <a:lnSpc>
                <a:spcPct val="80000"/>
              </a:lnSpc>
              <a:buFontTx/>
              <a:buChar char="•"/>
            </a:pPr>
            <a:r>
              <a:rPr lang="fi-FI" altLang="fi-FI" b="1" smtClean="0"/>
              <a:t>Koulutyössä tarvittavan syvällisen kielitaidon saavuttaminen kestää n. 5–7 vuotta</a:t>
            </a:r>
            <a:endParaRPr lang="en-GB" altLang="fi-FI" smtClean="0"/>
          </a:p>
        </p:txBody>
      </p:sp>
    </p:spTree>
    <p:extLst>
      <p:ext uri="{BB962C8B-B14F-4D97-AF65-F5344CB8AC3E}">
        <p14:creationId xmlns:p14="http://schemas.microsoft.com/office/powerpoint/2010/main" val="54024421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fi-FI" altLang="fi-FI" sz="3600" b="1" smtClean="0"/>
              <a:t>Miten toista kieltä opitaan?</a:t>
            </a:r>
          </a:p>
        </p:txBody>
      </p:sp>
      <p:sp>
        <p:nvSpPr>
          <p:cNvPr id="9219" name="Rectangle 3"/>
          <p:cNvSpPr>
            <a:spLocks noGrp="1" noChangeArrowheads="1"/>
          </p:cNvSpPr>
          <p:nvPr>
            <p:ph type="body" idx="1"/>
          </p:nvPr>
        </p:nvSpPr>
        <p:spPr/>
        <p:txBody>
          <a:bodyPr/>
          <a:lstStyle/>
          <a:p>
            <a:pPr marL="457200" indent="-457200"/>
            <a:r>
              <a:rPr lang="fi-FI" altLang="fi-FI" sz="2000" smtClean="0"/>
              <a:t>Vastauksia voi etsiä:</a:t>
            </a:r>
          </a:p>
          <a:p>
            <a:pPr marL="457200" indent="-457200">
              <a:buFont typeface="Monotype Sorts" charset="2"/>
              <a:buNone/>
            </a:pPr>
            <a:r>
              <a:rPr lang="fi-FI" altLang="fi-FI" sz="2000" smtClean="0"/>
              <a:t>* Kieliopista</a:t>
            </a:r>
          </a:p>
          <a:p>
            <a:pPr marL="457200" indent="-457200">
              <a:buFontTx/>
              <a:buChar char="-"/>
            </a:pPr>
            <a:r>
              <a:rPr lang="fi-FI" altLang="fi-FI" sz="2000" smtClean="0"/>
              <a:t>mitä rakenteita on opittava ensin</a:t>
            </a:r>
          </a:p>
          <a:p>
            <a:pPr marL="457200" indent="-457200">
              <a:buFont typeface="Monotype Sorts" charset="2"/>
              <a:buNone/>
            </a:pPr>
            <a:r>
              <a:rPr lang="fi-FI" altLang="fi-FI" sz="2000" smtClean="0"/>
              <a:t>* Kognitiosta</a:t>
            </a:r>
          </a:p>
          <a:p>
            <a:pPr marL="457200" indent="-457200">
              <a:buFontTx/>
              <a:buChar char="-"/>
            </a:pPr>
            <a:r>
              <a:rPr lang="fi-FI" altLang="fi-FI" sz="2000" smtClean="0"/>
              <a:t>prosessointikuorma</a:t>
            </a:r>
          </a:p>
          <a:p>
            <a:pPr marL="457200" indent="-457200">
              <a:buFontTx/>
              <a:buChar char="-"/>
            </a:pPr>
            <a:r>
              <a:rPr lang="fi-FI" altLang="fi-FI" sz="2000" smtClean="0"/>
              <a:t>automatisaatio</a:t>
            </a:r>
          </a:p>
          <a:p>
            <a:pPr marL="457200" indent="-457200">
              <a:buFont typeface="Monotype Sorts" charset="2"/>
              <a:buNone/>
            </a:pPr>
            <a:r>
              <a:rPr lang="fi-FI" altLang="fi-FI" sz="2000" smtClean="0"/>
              <a:t>* Funktionaalisuudesta</a:t>
            </a:r>
          </a:p>
          <a:p>
            <a:pPr marL="457200" indent="-457200">
              <a:buFontTx/>
              <a:buChar char="-"/>
            </a:pPr>
            <a:r>
              <a:rPr lang="fi-FI" altLang="fi-FI" sz="2000" smtClean="0"/>
              <a:t>tarve määrää</a:t>
            </a:r>
          </a:p>
          <a:p>
            <a:pPr marL="457200" indent="-457200">
              <a:buFont typeface="Monotype Sorts" charset="2"/>
              <a:buNone/>
            </a:pPr>
            <a:r>
              <a:rPr lang="fi-FI" altLang="fi-FI" sz="2000" smtClean="0"/>
              <a:t>* Frekvenssistä</a:t>
            </a:r>
          </a:p>
          <a:p>
            <a:pPr marL="457200" indent="-457200">
              <a:buFontTx/>
              <a:buChar char="-"/>
            </a:pPr>
            <a:r>
              <a:rPr lang="fi-FI" altLang="fi-FI" sz="2000" smtClean="0"/>
              <a:t>syötöksen sisältö</a:t>
            </a:r>
          </a:p>
          <a:p>
            <a:pPr marL="457200" indent="-457200">
              <a:buFont typeface="Monotype Sorts" charset="2"/>
              <a:buNone/>
            </a:pPr>
            <a:r>
              <a:rPr lang="fi-FI" altLang="fi-FI" sz="2000" smtClean="0"/>
              <a:t>* Vuorovaikutuksesta</a:t>
            </a:r>
          </a:p>
          <a:p>
            <a:pPr marL="457200" indent="-457200">
              <a:buFontTx/>
              <a:buChar char="-"/>
            </a:pPr>
            <a:r>
              <a:rPr lang="fi-FI" altLang="fi-FI" sz="2000" smtClean="0"/>
              <a:t>merkitykset syntyvät dialogissa</a:t>
            </a:r>
          </a:p>
        </p:txBody>
      </p:sp>
    </p:spTree>
    <p:extLst>
      <p:ext uri="{BB962C8B-B14F-4D97-AF65-F5344CB8AC3E}">
        <p14:creationId xmlns:p14="http://schemas.microsoft.com/office/powerpoint/2010/main" val="154521325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fi-FI" altLang="fi-FI" sz="3600" b="1" smtClean="0"/>
              <a:t>OPPIMISTEKIJÄT</a:t>
            </a:r>
          </a:p>
        </p:txBody>
      </p:sp>
      <p:sp>
        <p:nvSpPr>
          <p:cNvPr id="10243" name="Rectangle 3"/>
          <p:cNvSpPr>
            <a:spLocks noGrp="1" noChangeArrowheads="1"/>
          </p:cNvSpPr>
          <p:nvPr>
            <p:ph type="body" idx="1"/>
          </p:nvPr>
        </p:nvSpPr>
        <p:spPr/>
        <p:txBody>
          <a:bodyPr/>
          <a:lstStyle/>
          <a:p>
            <a:r>
              <a:rPr lang="fi-FI" altLang="fi-FI" sz="2000" smtClean="0"/>
              <a:t>Sosiaalinen konteksti</a:t>
            </a:r>
          </a:p>
          <a:p>
            <a:pPr>
              <a:buFont typeface="Monotype Sorts" charset="2"/>
              <a:buNone/>
            </a:pPr>
            <a:r>
              <a:rPr lang="fi-FI" altLang="fi-FI" sz="2000" smtClean="0"/>
              <a:t>- asenteet</a:t>
            </a:r>
          </a:p>
          <a:p>
            <a:r>
              <a:rPr lang="fi-FI" altLang="fi-FI" sz="2000" smtClean="0"/>
              <a:t>Yksilölliset erot</a:t>
            </a:r>
          </a:p>
          <a:p>
            <a:pPr>
              <a:buFont typeface="Monotype Sorts" charset="2"/>
              <a:buNone/>
            </a:pPr>
            <a:r>
              <a:rPr lang="fi-FI" altLang="fi-FI" sz="2000" smtClean="0"/>
              <a:t>- ikä, äänteidenerottamiskyky, verbaalinen muisti, strategiat</a:t>
            </a:r>
          </a:p>
          <a:p>
            <a:r>
              <a:rPr lang="fi-FI" altLang="fi-FI" sz="2000" smtClean="0"/>
              <a:t>Lingvistiset tekijät</a:t>
            </a:r>
          </a:p>
          <a:p>
            <a:pPr>
              <a:buFont typeface="Monotype Sorts" charset="2"/>
              <a:buNone/>
            </a:pPr>
            <a:r>
              <a:rPr lang="fi-FI" altLang="fi-FI" sz="2000" smtClean="0"/>
              <a:t>- välikielen vaiheiden säännönmukaisuus</a:t>
            </a:r>
          </a:p>
          <a:p>
            <a:pPr>
              <a:buFont typeface="Monotype Sorts" charset="2"/>
              <a:buNone/>
            </a:pPr>
            <a:r>
              <a:rPr lang="fi-FI" altLang="fi-FI" sz="2000" smtClean="0"/>
              <a:t>- lähtö- ja kohdekielen typologinen etäisyys</a:t>
            </a:r>
          </a:p>
          <a:p>
            <a:r>
              <a:rPr lang="fi-FI" altLang="fi-FI" sz="2000" smtClean="0"/>
              <a:t>Altistuminen syötökselle</a:t>
            </a:r>
          </a:p>
          <a:p>
            <a:pPr>
              <a:buFont typeface="Monotype Sorts" charset="2"/>
              <a:buNone/>
            </a:pPr>
            <a:r>
              <a:rPr lang="fi-FI" altLang="fi-FI" sz="2000" smtClean="0"/>
              <a:t>- oppiminen on sekä tietoista että tiedostamatonta</a:t>
            </a:r>
          </a:p>
          <a:p>
            <a:r>
              <a:rPr lang="fi-FI" altLang="fi-FI" sz="2000" smtClean="0"/>
              <a:t>Vuorovaikutus ja merkitysneuvottelut</a:t>
            </a:r>
          </a:p>
        </p:txBody>
      </p:sp>
    </p:spTree>
    <p:extLst>
      <p:ext uri="{BB962C8B-B14F-4D97-AF65-F5344CB8AC3E}">
        <p14:creationId xmlns:p14="http://schemas.microsoft.com/office/powerpoint/2010/main" val="346765481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92200" y="539750"/>
            <a:ext cx="8159750" cy="1304925"/>
          </a:xfrm>
        </p:spPr>
        <p:txBody>
          <a:bodyPr/>
          <a:lstStyle/>
          <a:p>
            <a:r>
              <a:rPr lang="fi-FI" altLang="fi-FI" sz="3200" b="1" smtClean="0">
                <a:solidFill>
                  <a:schemeClr val="accent2"/>
                </a:solidFill>
              </a:rPr>
              <a:t>KIELENOPPIMISESTA</a:t>
            </a:r>
          </a:p>
        </p:txBody>
      </p:sp>
      <p:sp>
        <p:nvSpPr>
          <p:cNvPr id="11267" name="Rectangle 3"/>
          <p:cNvSpPr>
            <a:spLocks noGrp="1" noChangeArrowheads="1"/>
          </p:cNvSpPr>
          <p:nvPr>
            <p:ph type="body" idx="1"/>
          </p:nvPr>
        </p:nvSpPr>
        <p:spPr>
          <a:xfrm>
            <a:off x="1147763" y="1785938"/>
            <a:ext cx="7342187" cy="4005262"/>
          </a:xfrm>
        </p:spPr>
        <p:txBody>
          <a:bodyPr/>
          <a:lstStyle/>
          <a:p>
            <a:pPr>
              <a:lnSpc>
                <a:spcPct val="140000"/>
              </a:lnSpc>
            </a:pPr>
            <a:r>
              <a:rPr lang="fi-FI" altLang="fi-FI" b="1" smtClean="0"/>
              <a:t>Kielitaitoa vai kielitietoa</a:t>
            </a:r>
          </a:p>
          <a:p>
            <a:pPr>
              <a:lnSpc>
                <a:spcPct val="140000"/>
              </a:lnSpc>
            </a:pPr>
            <a:r>
              <a:rPr lang="fi-FI" altLang="fi-FI" b="1" smtClean="0"/>
              <a:t>Lähikehityksen vyöhyke ja automaattistuminen</a:t>
            </a:r>
          </a:p>
          <a:p>
            <a:pPr>
              <a:lnSpc>
                <a:spcPct val="140000"/>
              </a:lnSpc>
            </a:pPr>
            <a:r>
              <a:rPr lang="fi-FI" altLang="fi-FI" b="1" smtClean="0"/>
              <a:t>Käyttäjäpohjaisuus ja frekvenssi</a:t>
            </a:r>
          </a:p>
          <a:p>
            <a:pPr>
              <a:lnSpc>
                <a:spcPct val="140000"/>
              </a:lnSpc>
            </a:pPr>
            <a:r>
              <a:rPr lang="fi-FI" altLang="fi-FI" b="1" smtClean="0"/>
              <a:t>Toisto</a:t>
            </a:r>
          </a:p>
          <a:p>
            <a:pPr>
              <a:lnSpc>
                <a:spcPct val="140000"/>
              </a:lnSpc>
            </a:pPr>
            <a:endParaRPr lang="fi-FI" altLang="fi-FI" b="1" smtClean="0"/>
          </a:p>
        </p:txBody>
      </p:sp>
    </p:spTree>
    <p:extLst>
      <p:ext uri="{BB962C8B-B14F-4D97-AF65-F5344CB8AC3E}">
        <p14:creationId xmlns:p14="http://schemas.microsoft.com/office/powerpoint/2010/main" val="382009280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92200" y="0"/>
            <a:ext cx="8159750" cy="1268413"/>
          </a:xfrm>
        </p:spPr>
        <p:txBody>
          <a:bodyPr/>
          <a:lstStyle/>
          <a:p>
            <a:r>
              <a:rPr lang="fi-FI" altLang="fi-FI" sz="3200" b="1" smtClean="0">
                <a:solidFill>
                  <a:schemeClr val="accent2"/>
                </a:solidFill>
              </a:rPr>
              <a:t>	Nissilä 2011</a:t>
            </a:r>
          </a:p>
        </p:txBody>
      </p:sp>
      <p:sp>
        <p:nvSpPr>
          <p:cNvPr id="12291" name="Rectangle 3"/>
          <p:cNvSpPr>
            <a:spLocks noGrp="1" noChangeArrowheads="1"/>
          </p:cNvSpPr>
          <p:nvPr>
            <p:ph type="body" idx="1"/>
          </p:nvPr>
        </p:nvSpPr>
        <p:spPr>
          <a:xfrm>
            <a:off x="107950" y="981075"/>
            <a:ext cx="8928100" cy="4810125"/>
          </a:xfrm>
        </p:spPr>
        <p:txBody>
          <a:bodyPr/>
          <a:lstStyle/>
          <a:p>
            <a:pPr marL="0" indent="0">
              <a:buFontTx/>
              <a:buNone/>
            </a:pPr>
            <a:r>
              <a:rPr lang="fi-FI" altLang="fi-FI" sz="1900" smtClean="0"/>
              <a:t>Tämä tutkimus pohjautuu toisaalta lingvistiseen näkemykseen kielestä (tarkastelun kohteen ovat kielen abstraktin tason yksiköt eli verbien merkitykset ja rektiosuhteet) ja toisaalta käyttöpohjaiseen käsitykseen kielenoppimisesta (lekseemin taajuus). Käyttöpohjaisen kielenoppimiskäsityksen mukaan oppiminen on analogisten mallien ja säännönmukaisuuksien hyödyntämistä. Käyttöpohjainen oppiminen perustuu kielen käyttötapahtumiin eli kielenkäyttötilanteisiin, joissa syötöksen tulee olla oppijan lähikehityksen vyöhykkeellä (Zone of Proximal Development, ks. esim. Vygotsky 1978; Lantolf 2000; Nissilä-Vaarala-Pitkänen-Dufva 2009: 41) eli alueella, joka taitojen oppimisessa jää aktuaalisen tason ja potentiaalisen tason väliin. Kun kielenkäyttötilanteissa on oppijan kielitaidon kannalta sopiva määrä jo automaattistunutta tietoa sekä uutta, prosessoitavaa tietoa, oppija kykenee käyttämään hyväkseen tämän uuden tiedon ja soveltamaan sen aiemmin oppimiinsa analogisiin malleihin ja säännönmukaisuuksiin. Kun sama syötös toistuu riittävän monta kertaa, tapahtuu myös uuden tiedon automaattistuminen, mikä vapauttaa tilaa jälleen uusien asioiden prosessoinnille. Verbien ja niiden rektioiden oppimiseen lähisukukielen oppijalla vaikuttaa lisäksi se, että hänellä on lähisukukielen transferin ansiosta valmiina suuri varasto lekseemejä ja rektioita, joten L1 vaikuttaa heillä ratkaisevasti siihen, mikä on milloinkin opittavissa.</a:t>
            </a:r>
          </a:p>
          <a:p>
            <a:pPr marL="0" indent="0">
              <a:lnSpc>
                <a:spcPct val="140000"/>
              </a:lnSpc>
              <a:buFontTx/>
              <a:buNone/>
            </a:pPr>
            <a:endParaRPr lang="fi-FI" altLang="fi-FI" sz="1800" b="1" smtClean="0"/>
          </a:p>
        </p:txBody>
      </p:sp>
    </p:spTree>
    <p:extLst>
      <p:ext uri="{BB962C8B-B14F-4D97-AF65-F5344CB8AC3E}">
        <p14:creationId xmlns:p14="http://schemas.microsoft.com/office/powerpoint/2010/main" val="311661111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tsikko 1"/>
          <p:cNvSpPr>
            <a:spLocks noGrp="1"/>
          </p:cNvSpPr>
          <p:nvPr>
            <p:ph type="title"/>
          </p:nvPr>
        </p:nvSpPr>
        <p:spPr>
          <a:xfrm>
            <a:off x="820738" y="785813"/>
            <a:ext cx="7843837" cy="1071562"/>
          </a:xfrm>
        </p:spPr>
        <p:txBody>
          <a:bodyPr/>
          <a:lstStyle/>
          <a:p>
            <a:pPr eaLnBrk="1" hangingPunct="1"/>
            <a:r>
              <a:rPr lang="fi-FI" altLang="fi-FI" smtClean="0"/>
              <a:t>			</a:t>
            </a:r>
          </a:p>
        </p:txBody>
      </p:sp>
      <p:sp>
        <p:nvSpPr>
          <p:cNvPr id="13315" name="Sisällön paikkamerkki 2"/>
          <p:cNvSpPr>
            <a:spLocks noGrp="1"/>
          </p:cNvSpPr>
          <p:nvPr>
            <p:ph idx="1"/>
          </p:nvPr>
        </p:nvSpPr>
        <p:spPr>
          <a:xfrm>
            <a:off x="820738" y="1981200"/>
            <a:ext cx="7858125" cy="4114800"/>
          </a:xfrm>
        </p:spPr>
        <p:txBody>
          <a:bodyPr/>
          <a:lstStyle/>
          <a:p>
            <a:pPr eaLnBrk="1" hangingPunct="1"/>
            <a:endParaRPr lang="fi-FI" altLang="fi-FI" smtClean="0"/>
          </a:p>
        </p:txBody>
      </p:sp>
      <p:sp>
        <p:nvSpPr>
          <p:cNvPr id="18435" name="Kuvatekstipilvi 3"/>
          <p:cNvSpPr>
            <a:spLocks noChangeArrowheads="1"/>
          </p:cNvSpPr>
          <p:nvPr/>
        </p:nvSpPr>
        <p:spPr bwMode="auto">
          <a:xfrm>
            <a:off x="1692275" y="1628775"/>
            <a:ext cx="6335713" cy="3960813"/>
          </a:xfrm>
          <a:prstGeom prst="cloudCallout">
            <a:avLst>
              <a:gd name="adj1" fmla="val -23315"/>
              <a:gd name="adj2" fmla="val 67537"/>
            </a:avLst>
          </a:prstGeom>
          <a:solidFill>
            <a:schemeClr val="accent1"/>
          </a:solidFill>
          <a:ln w="9525" algn="ctr">
            <a:solidFill>
              <a:schemeClr val="tx1"/>
            </a:solidFill>
            <a:round/>
            <a:headEnd/>
            <a:tailEnd/>
          </a:ln>
        </p:spPr>
        <p:txBody>
          <a:bodyPr/>
          <a:lstStyle/>
          <a:p>
            <a:pPr>
              <a:defRPr/>
            </a:pPr>
            <a:endParaRPr lang="fi-FI" dirty="0"/>
          </a:p>
          <a:p>
            <a:pPr>
              <a:defRPr/>
            </a:pPr>
            <a:r>
              <a:rPr lang="fi-FI" altLang="fi-FI" sz="3600" b="1" dirty="0">
                <a:solidFill>
                  <a:schemeClr val="tx2">
                    <a:lumMod val="75000"/>
                  </a:schemeClr>
                </a:solidFill>
              </a:rPr>
              <a:t>Suomen kielen opettaminen ja oppiminen</a:t>
            </a:r>
            <a:endParaRPr lang="fi-FI" sz="3600" dirty="0"/>
          </a:p>
        </p:txBody>
      </p:sp>
      <p:sp>
        <p:nvSpPr>
          <p:cNvPr id="18436" name="Dian numeron paikkamerkki 4"/>
          <p:cNvSpPr>
            <a:spLocks noGrp="1"/>
          </p:cNvSpPr>
          <p:nvPr>
            <p:ph type="sldNum" sz="quarter" idx="4294967295"/>
          </p:nvPr>
        </p:nvSpPr>
        <p:spPr/>
        <p:txBody>
          <a:bodyPr/>
          <a:lstStyle/>
          <a:p>
            <a:pPr>
              <a:defRPr/>
            </a:pPr>
            <a:fld id="{FD7BDCAB-450C-4166-83A8-15390F1514EE}" type="slidenum">
              <a:rPr lang="fi-FI" smtClean="0">
                <a:cs typeface="Arial" charset="0"/>
              </a:rPr>
              <a:pPr>
                <a:defRPr/>
              </a:pPr>
              <a:t>75</a:t>
            </a:fld>
            <a:endParaRPr lang="fi-FI" smtClean="0">
              <a:cs typeface="Arial" charset="0"/>
            </a:endParaRPr>
          </a:p>
        </p:txBody>
      </p:sp>
    </p:spTree>
    <p:extLst>
      <p:ext uri="{BB962C8B-B14F-4D97-AF65-F5344CB8AC3E}">
        <p14:creationId xmlns:p14="http://schemas.microsoft.com/office/powerpoint/2010/main" val="232204561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ltLang="fi-FI" sz="3200" b="1" smtClean="0">
                <a:solidFill>
                  <a:schemeClr val="accent2"/>
                </a:solidFill>
              </a:rPr>
              <a:t>MIKÄ SUOMEN</a:t>
            </a:r>
            <a:r>
              <a:rPr lang="fi-FI" altLang="fi-FI" sz="3200" b="1" smtClean="0">
                <a:solidFill>
                  <a:schemeClr val="accent2"/>
                </a:solidFill>
              </a:rPr>
              <a:t> KIELESSÄ VAIKEAA?</a:t>
            </a:r>
            <a:endParaRPr lang="en-GB" altLang="fi-FI" sz="3200" b="1" smtClean="0">
              <a:solidFill>
                <a:schemeClr val="accent2"/>
              </a:solidFill>
            </a:endParaRPr>
          </a:p>
        </p:txBody>
      </p:sp>
      <p:sp>
        <p:nvSpPr>
          <p:cNvPr id="14339" name="Rectangle 3"/>
          <p:cNvSpPr>
            <a:spLocks noGrp="1" noChangeArrowheads="1"/>
          </p:cNvSpPr>
          <p:nvPr>
            <p:ph type="body" idx="1"/>
          </p:nvPr>
        </p:nvSpPr>
        <p:spPr>
          <a:xfrm>
            <a:off x="869950" y="1570038"/>
            <a:ext cx="8023225" cy="4357687"/>
          </a:xfrm>
        </p:spPr>
        <p:txBody>
          <a:bodyPr/>
          <a:lstStyle/>
          <a:p>
            <a:pPr>
              <a:buFont typeface="Monotype Sorts" charset="2"/>
              <a:buNone/>
            </a:pPr>
            <a:endParaRPr lang="fi-FI" altLang="fi-FI" sz="2000" b="1" smtClean="0">
              <a:solidFill>
                <a:schemeClr val="accent2"/>
              </a:solidFill>
            </a:endParaRPr>
          </a:p>
          <a:p>
            <a:pPr>
              <a:buClr>
                <a:schemeClr val="accent2"/>
              </a:buClr>
              <a:buFont typeface="Wingdings" pitchFamily="2" charset="2"/>
              <a:buChar char="Ø"/>
            </a:pPr>
            <a:r>
              <a:rPr lang="fi-FI" altLang="fi-FI" sz="2000" b="1" smtClean="0"/>
              <a:t>p</a:t>
            </a:r>
            <a:r>
              <a:rPr lang="en-GB" altLang="fi-FI" sz="2000" b="1" smtClean="0"/>
              <a:t>itkät sanat</a:t>
            </a:r>
          </a:p>
          <a:p>
            <a:pPr>
              <a:buClr>
                <a:schemeClr val="accent2"/>
              </a:buClr>
              <a:buFont typeface="Wingdings" pitchFamily="2" charset="2"/>
              <a:buChar char="Ø"/>
            </a:pPr>
            <a:r>
              <a:rPr lang="fi-FI" altLang="fi-FI" sz="2000" b="1" smtClean="0"/>
              <a:t>p</a:t>
            </a:r>
            <a:r>
              <a:rPr lang="en-GB" altLang="fi-FI" sz="2000" b="1" smtClean="0"/>
              <a:t>artitiivi</a:t>
            </a:r>
          </a:p>
          <a:p>
            <a:pPr>
              <a:buClr>
                <a:schemeClr val="accent2"/>
              </a:buClr>
              <a:buFont typeface="Wingdings" pitchFamily="2" charset="2"/>
              <a:buChar char="Ø"/>
            </a:pPr>
            <a:r>
              <a:rPr lang="en-GB" altLang="fi-FI" sz="2000" b="1" smtClean="0"/>
              <a:t>ero: täällä – tässä, tuolla – tuossa, siinä – siellä</a:t>
            </a:r>
          </a:p>
          <a:p>
            <a:pPr>
              <a:buClr>
                <a:schemeClr val="accent2"/>
              </a:buClr>
              <a:buFont typeface="Wingdings" pitchFamily="2" charset="2"/>
              <a:buChar char="Ø"/>
            </a:pPr>
            <a:r>
              <a:rPr lang="fi-FI" altLang="fi-FI" sz="2000" b="1" smtClean="0"/>
              <a:t>adjektiiviattribuutti</a:t>
            </a:r>
          </a:p>
          <a:p>
            <a:pPr>
              <a:buClr>
                <a:schemeClr val="accent2"/>
              </a:buClr>
              <a:buFont typeface="Wingdings" pitchFamily="2" charset="2"/>
              <a:buChar char="Ø"/>
            </a:pPr>
            <a:r>
              <a:rPr lang="fi-FI" altLang="fi-FI" sz="2000" b="1" smtClean="0"/>
              <a:t>astevaihtelu</a:t>
            </a:r>
          </a:p>
          <a:p>
            <a:pPr>
              <a:buClr>
                <a:schemeClr val="accent2"/>
              </a:buClr>
              <a:buFont typeface="Wingdings" pitchFamily="2" charset="2"/>
              <a:buChar char="Ø"/>
            </a:pPr>
            <a:r>
              <a:rPr lang="fi-FI" altLang="fi-FI" sz="2000" b="1" smtClean="0"/>
              <a:t>sanaston semantiikka</a:t>
            </a:r>
          </a:p>
          <a:p>
            <a:pPr>
              <a:buClr>
                <a:schemeClr val="accent2"/>
              </a:buClr>
              <a:buFont typeface="Wingdings" pitchFamily="2" charset="2"/>
              <a:buChar char="Ø"/>
            </a:pPr>
            <a:r>
              <a:rPr lang="fi-FI" altLang="fi-FI" sz="2000" b="1" smtClean="0"/>
              <a:t>persoonataivutus</a:t>
            </a:r>
          </a:p>
          <a:p>
            <a:pPr>
              <a:buClr>
                <a:schemeClr val="accent2"/>
              </a:buClr>
              <a:buFont typeface="Wingdings" pitchFamily="2" charset="2"/>
              <a:buChar char="Ø"/>
            </a:pPr>
            <a:r>
              <a:rPr lang="en-GB" altLang="fi-FI" sz="2000" b="1" smtClean="0"/>
              <a:t>lauseenvastikkeet</a:t>
            </a:r>
          </a:p>
          <a:p>
            <a:pPr>
              <a:buClr>
                <a:schemeClr val="accent2"/>
              </a:buClr>
              <a:buFont typeface="Monotype Sorts" charset="2"/>
              <a:buNone/>
            </a:pPr>
            <a:endParaRPr lang="en-GB" altLang="fi-FI" sz="2000" b="1" smtClean="0"/>
          </a:p>
          <a:p>
            <a:pPr>
              <a:buClr>
                <a:schemeClr val="accent2"/>
              </a:buClr>
              <a:buFont typeface="Monotype Sorts" charset="2"/>
              <a:buNone/>
            </a:pPr>
            <a:r>
              <a:rPr lang="en-GB" altLang="fi-FI" b="1" smtClean="0"/>
              <a:t>SUOMEN KIELI EI OLE VAIKEA VAAN ERILAINEN.</a:t>
            </a:r>
          </a:p>
        </p:txBody>
      </p:sp>
    </p:spTree>
    <p:extLst>
      <p:ext uri="{BB962C8B-B14F-4D97-AF65-F5344CB8AC3E}">
        <p14:creationId xmlns:p14="http://schemas.microsoft.com/office/powerpoint/2010/main" val="229568894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3438" y="642938"/>
            <a:ext cx="8264525" cy="985837"/>
          </a:xfrm>
        </p:spPr>
        <p:txBody>
          <a:bodyPr/>
          <a:lstStyle/>
          <a:p>
            <a:r>
              <a:rPr lang="en-GB" altLang="fi-FI" sz="3200" b="1" smtClean="0">
                <a:solidFill>
                  <a:schemeClr val="accent2"/>
                </a:solidFill>
              </a:rPr>
              <a:t>MIKÄ SUOMEN</a:t>
            </a:r>
            <a:r>
              <a:rPr lang="fi-FI" altLang="fi-FI" sz="3200" b="1" smtClean="0">
                <a:solidFill>
                  <a:schemeClr val="accent2"/>
                </a:solidFill>
              </a:rPr>
              <a:t> KIELESSÄ HELPPOA?</a:t>
            </a:r>
          </a:p>
        </p:txBody>
      </p:sp>
      <p:sp>
        <p:nvSpPr>
          <p:cNvPr id="15363" name="Rectangle 3"/>
          <p:cNvSpPr>
            <a:spLocks noGrp="1" noChangeArrowheads="1"/>
          </p:cNvSpPr>
          <p:nvPr>
            <p:ph type="body" idx="1"/>
          </p:nvPr>
        </p:nvSpPr>
        <p:spPr>
          <a:xfrm>
            <a:off x="815975" y="1525588"/>
            <a:ext cx="8572500" cy="5072062"/>
          </a:xfrm>
        </p:spPr>
        <p:txBody>
          <a:bodyPr/>
          <a:lstStyle/>
          <a:p>
            <a:pPr>
              <a:buClr>
                <a:schemeClr val="accent2"/>
              </a:buClr>
              <a:buFont typeface="Wingdings" pitchFamily="2" charset="2"/>
              <a:buChar char="Ø"/>
            </a:pPr>
            <a:r>
              <a:rPr lang="fi-FI" altLang="fi-FI" sz="2000" b="1" smtClean="0"/>
              <a:t>paino aina 1. tavulla</a:t>
            </a:r>
          </a:p>
          <a:p>
            <a:pPr>
              <a:buClr>
                <a:schemeClr val="accent2"/>
              </a:buClr>
              <a:buFont typeface="Wingdings" pitchFamily="2" charset="2"/>
              <a:buChar char="Ø"/>
            </a:pPr>
            <a:r>
              <a:rPr lang="fi-FI" altLang="fi-FI" sz="2000" b="1" smtClean="0"/>
              <a:t>säännönmukaisuus, ei poikkeuksia</a:t>
            </a:r>
          </a:p>
          <a:p>
            <a:pPr>
              <a:buClr>
                <a:schemeClr val="accent2"/>
              </a:buClr>
              <a:buFont typeface="Wingdings" pitchFamily="2" charset="2"/>
              <a:buChar char="Ø"/>
            </a:pPr>
            <a:r>
              <a:rPr lang="fi-FI" altLang="fi-FI" sz="2000" b="1" smtClean="0"/>
              <a:t>verbien aikamuodot helppoja</a:t>
            </a:r>
          </a:p>
          <a:p>
            <a:pPr>
              <a:buClr>
                <a:schemeClr val="accent2"/>
              </a:buClr>
              <a:buFont typeface="Wingdings" pitchFamily="2" charset="2"/>
              <a:buChar char="Ø"/>
            </a:pPr>
            <a:r>
              <a:rPr lang="fi-FI" altLang="fi-FI" sz="2000" b="1" smtClean="0"/>
              <a:t>grafeemia vastaa foneemi</a:t>
            </a:r>
          </a:p>
          <a:p>
            <a:pPr>
              <a:buClr>
                <a:schemeClr val="accent2"/>
              </a:buClr>
              <a:buFont typeface="Wingdings" pitchFamily="2" charset="2"/>
              <a:buChar char="Ø"/>
            </a:pPr>
            <a:r>
              <a:rPr lang="fi-FI" altLang="fi-FI" sz="2000" b="1" smtClean="0"/>
              <a:t>ei eri sukuja</a:t>
            </a:r>
          </a:p>
          <a:p>
            <a:pPr>
              <a:buClr>
                <a:schemeClr val="accent2"/>
              </a:buClr>
              <a:buFont typeface="Wingdings" pitchFamily="2" charset="2"/>
              <a:buChar char="Ø"/>
            </a:pPr>
            <a:r>
              <a:rPr lang="fi-FI" altLang="fi-FI" sz="2000" b="1" smtClean="0"/>
              <a:t>ei määräisiä ja epämääräisiä muotoja</a:t>
            </a:r>
          </a:p>
          <a:p>
            <a:pPr>
              <a:buClr>
                <a:schemeClr val="accent2"/>
              </a:buClr>
              <a:buFont typeface="Wingdings" pitchFamily="2" charset="2"/>
              <a:buChar char="Ø"/>
            </a:pPr>
            <a:r>
              <a:rPr lang="fi-FI" altLang="fi-FI" sz="2000" b="1" smtClean="0"/>
              <a:t>sanajärjestys syntaktisesti vapaa</a:t>
            </a:r>
          </a:p>
          <a:p>
            <a:pPr>
              <a:buClr>
                <a:schemeClr val="accent2"/>
              </a:buClr>
              <a:buFont typeface="Wingdings" pitchFamily="2" charset="2"/>
              <a:buChar char="Ø"/>
            </a:pPr>
            <a:r>
              <a:rPr lang="fi-FI" altLang="fi-FI" sz="2000" b="1" smtClean="0"/>
              <a:t>vokaalisointu</a:t>
            </a:r>
          </a:p>
          <a:p>
            <a:pPr>
              <a:buClr>
                <a:schemeClr val="accent2"/>
              </a:buClr>
              <a:buFont typeface="Wingdings" pitchFamily="2" charset="2"/>
              <a:buChar char="Ø"/>
            </a:pPr>
            <a:r>
              <a:rPr lang="fi-FI" altLang="fi-FI" sz="2000" b="1" smtClean="0"/>
              <a:t>ei ole futuuria</a:t>
            </a:r>
          </a:p>
          <a:p>
            <a:pPr>
              <a:buClr>
                <a:schemeClr val="accent2"/>
              </a:buClr>
              <a:buFont typeface="Wingdings" pitchFamily="2" charset="2"/>
              <a:buChar char="Ø"/>
            </a:pPr>
            <a:r>
              <a:rPr lang="fi-FI" altLang="fi-FI" sz="2000" b="1" smtClean="0"/>
              <a:t>intonaatio tasainen</a:t>
            </a:r>
          </a:p>
          <a:p>
            <a:pPr>
              <a:buClr>
                <a:schemeClr val="accent2"/>
              </a:buClr>
              <a:buFont typeface="Wingdings" pitchFamily="2" charset="2"/>
              <a:buChar char="Ø"/>
            </a:pPr>
            <a:r>
              <a:rPr lang="fi-FI" altLang="fi-FI" sz="2000" b="1" smtClean="0"/>
              <a:t>ei konsonanttiyhtymiä sanan alussa</a:t>
            </a:r>
          </a:p>
          <a:p>
            <a:pPr>
              <a:buClr>
                <a:schemeClr val="accent2"/>
              </a:buClr>
              <a:buFont typeface="Wingdings" pitchFamily="2" charset="2"/>
              <a:buChar char="Ø"/>
            </a:pPr>
            <a:r>
              <a:rPr lang="fi-FI" altLang="fi-FI" sz="2000" b="1" smtClean="0"/>
              <a:t>suomi eroaa toisista kielistä paljon, lähtökieli ei sekoita</a:t>
            </a:r>
          </a:p>
          <a:p>
            <a:pPr>
              <a:buClr>
                <a:schemeClr val="accent2"/>
              </a:buClr>
              <a:buFont typeface="Wingdings" pitchFamily="2" charset="2"/>
              <a:buChar char="Ø"/>
            </a:pPr>
            <a:endParaRPr lang="fi-FI" altLang="fi-FI" sz="2000" b="1" smtClean="0"/>
          </a:p>
        </p:txBody>
      </p:sp>
    </p:spTree>
    <p:extLst>
      <p:ext uri="{BB962C8B-B14F-4D97-AF65-F5344CB8AC3E}">
        <p14:creationId xmlns:p14="http://schemas.microsoft.com/office/powerpoint/2010/main" val="185339000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971550" y="2781300"/>
            <a:ext cx="7772400" cy="1755775"/>
          </a:xfrm>
        </p:spPr>
        <p:txBody>
          <a:bodyPr/>
          <a:lstStyle/>
          <a:p>
            <a:r>
              <a:rPr lang="fi-FI" altLang="fi-FI" sz="3200" b="1" dirty="0" smtClean="0"/>
              <a:t>Maahanmuuttajien koulutuspolut </a:t>
            </a:r>
            <a:br>
              <a:rPr lang="fi-FI" altLang="fi-FI" sz="3200" b="1" dirty="0" smtClean="0"/>
            </a:br>
            <a:r>
              <a:rPr lang="fi-FI" altLang="fi-FI" sz="3200" b="1" dirty="0" smtClean="0"/>
              <a:t>ja integrointi – </a:t>
            </a:r>
            <a:br>
              <a:rPr lang="fi-FI" altLang="fi-FI" sz="3200" b="1" dirty="0" smtClean="0"/>
            </a:br>
            <a:r>
              <a:rPr lang="fi-FI" altLang="fi-FI" sz="3200" b="1" dirty="0" smtClean="0"/>
              <a:t>kipupisteet ja toimenpide-esitykset</a:t>
            </a:r>
            <a:br>
              <a:rPr lang="fi-FI" altLang="fi-FI" sz="3200" b="1" dirty="0" smtClean="0"/>
            </a:br>
            <a:r>
              <a:rPr lang="fi-FI" altLang="fi-FI" sz="3200" b="1" dirty="0"/>
              <a:t/>
            </a:r>
            <a:br>
              <a:rPr lang="fi-FI" altLang="fi-FI" sz="3200" b="1" dirty="0"/>
            </a:br>
            <a:r>
              <a:rPr lang="fi-FI" altLang="fi-FI" sz="3200" b="1" dirty="0" err="1" smtClean="0"/>
              <a:t>OKM:n</a:t>
            </a:r>
            <a:r>
              <a:rPr lang="fi-FI" altLang="fi-FI" sz="3200" b="1" dirty="0" smtClean="0"/>
              <a:t> julkaisuja 2016:1</a:t>
            </a:r>
            <a:endParaRPr lang="fi-FI" altLang="fi-FI" sz="2400" dirty="0" smtClean="0"/>
          </a:p>
        </p:txBody>
      </p:sp>
      <p:sp>
        <p:nvSpPr>
          <p:cNvPr id="71683" name="Rectangle 3"/>
          <p:cNvSpPr>
            <a:spLocks noGrp="1" noChangeArrowheads="1"/>
          </p:cNvSpPr>
          <p:nvPr>
            <p:ph type="subTitle" idx="1"/>
          </p:nvPr>
        </p:nvSpPr>
        <p:spPr>
          <a:xfrm>
            <a:off x="1476375" y="5517231"/>
            <a:ext cx="6400800" cy="1248693"/>
          </a:xfrm>
        </p:spPr>
        <p:txBody>
          <a:bodyPr/>
          <a:lstStyle/>
          <a:p>
            <a:pPr eaLnBrk="1" hangingPunct="1"/>
            <a:endParaRPr lang="fi-FI" altLang="fi-FI" sz="2000" dirty="0" smtClean="0"/>
          </a:p>
        </p:txBody>
      </p:sp>
    </p:spTree>
    <p:extLst>
      <p:ext uri="{BB962C8B-B14F-4D97-AF65-F5344CB8AC3E}">
        <p14:creationId xmlns:p14="http://schemas.microsoft.com/office/powerpoint/2010/main" val="358045130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tsikko 1"/>
          <p:cNvSpPr>
            <a:spLocks noGrp="1"/>
          </p:cNvSpPr>
          <p:nvPr>
            <p:ph type="title"/>
          </p:nvPr>
        </p:nvSpPr>
        <p:spPr>
          <a:xfrm>
            <a:off x="820805" y="476672"/>
            <a:ext cx="7843839" cy="1380692"/>
          </a:xfrm>
        </p:spPr>
        <p:txBody>
          <a:bodyPr/>
          <a:lstStyle/>
          <a:p>
            <a:r>
              <a:rPr lang="fi-FI" altLang="fi-FI" dirty="0" smtClean="0"/>
              <a:t>Kipupiste 1</a:t>
            </a:r>
            <a:br>
              <a:rPr lang="fi-FI" altLang="fi-FI" dirty="0" smtClean="0"/>
            </a:br>
            <a:endParaRPr lang="fi-FI" altLang="fi-FI" dirty="0" smtClean="0"/>
          </a:p>
        </p:txBody>
      </p:sp>
      <p:sp>
        <p:nvSpPr>
          <p:cNvPr id="3" name="Sisällön paikkamerkki 2"/>
          <p:cNvSpPr>
            <a:spLocks noGrp="1"/>
          </p:cNvSpPr>
          <p:nvPr>
            <p:ph idx="1"/>
          </p:nvPr>
        </p:nvSpPr>
        <p:spPr>
          <a:xfrm>
            <a:off x="467544" y="1340768"/>
            <a:ext cx="8211437" cy="4755232"/>
          </a:xfrm>
        </p:spPr>
        <p:txBody>
          <a:bodyPr/>
          <a:lstStyle/>
          <a:p>
            <a:pPr marL="0" indent="0">
              <a:buFontTx/>
              <a:buNone/>
              <a:defRPr/>
            </a:pPr>
            <a:r>
              <a:rPr lang="fi-FI" sz="2400" b="1" dirty="0" smtClean="0"/>
              <a:t>Peruskoulun päättövaiheessa tulleet ja oppivelvollisuusiän ylittäneet nuoret </a:t>
            </a:r>
          </a:p>
          <a:p>
            <a:pPr marL="0" indent="0">
              <a:buFontTx/>
              <a:buNone/>
              <a:defRPr/>
            </a:pPr>
            <a:endParaRPr lang="fi-FI" dirty="0" smtClean="0"/>
          </a:p>
          <a:p>
            <a:pPr>
              <a:buFont typeface="Wingdings" panose="05000000000000000000" pitchFamily="2" charset="2"/>
              <a:buChar char="Ø"/>
              <a:defRPr/>
            </a:pPr>
            <a:r>
              <a:rPr lang="fi-FI" dirty="0" smtClean="0"/>
              <a:t>Uudistetaan aikuisten perusopetus, käyttöön 2018 </a:t>
            </a:r>
          </a:p>
          <a:p>
            <a:pPr>
              <a:buFont typeface="Wingdings" panose="05000000000000000000" pitchFamily="2" charset="2"/>
              <a:buChar char="Ø"/>
              <a:defRPr/>
            </a:pPr>
            <a:r>
              <a:rPr lang="fi-FI" dirty="0" smtClean="0"/>
              <a:t>Luku- ja kirjoitustaidon koulutus (TEM) irrallinen umpiperä  -&gt; moduuliksi aikuisten perusopetukseen</a:t>
            </a:r>
          </a:p>
          <a:p>
            <a:pPr>
              <a:buFont typeface="Wingdings" panose="05000000000000000000" pitchFamily="2" charset="2"/>
              <a:buChar char="Ø"/>
              <a:defRPr/>
            </a:pPr>
            <a:r>
              <a:rPr lang="fi-FI" dirty="0" smtClean="0"/>
              <a:t>Mahdollistetaan ammatilliset sisällöt, tutustumisjaksot työelämään</a:t>
            </a:r>
          </a:p>
          <a:p>
            <a:pPr>
              <a:buFont typeface="Wingdings" panose="05000000000000000000" pitchFamily="2" charset="2"/>
              <a:buChar char="Ø"/>
              <a:defRPr/>
            </a:pPr>
            <a:r>
              <a:rPr lang="fi-FI" dirty="0" smtClean="0"/>
              <a:t>Pidennetään kotoutumistukiaikaa, opintotukea myös perusopetukseen oppilaitoksesta riippumatta </a:t>
            </a:r>
          </a:p>
          <a:p>
            <a:pPr>
              <a:buFont typeface="Wingdings" panose="05000000000000000000" pitchFamily="2" charset="2"/>
              <a:buChar char="Ø"/>
              <a:defRPr/>
            </a:pPr>
            <a:r>
              <a:rPr lang="fi-FI" u="sng" dirty="0" smtClean="0"/>
              <a:t>Välittömänä toimenpiteenä</a:t>
            </a:r>
            <a:r>
              <a:rPr lang="fi-FI" dirty="0" smtClean="0"/>
              <a:t> varmistettava  perusopetukseen  tai valmistavaan opetukseen </a:t>
            </a:r>
            <a:br>
              <a:rPr lang="fi-FI" dirty="0" smtClean="0"/>
            </a:br>
            <a:r>
              <a:rPr lang="fi-FI" dirty="0" smtClean="0"/>
              <a:t>pääsy vuonna 2016</a:t>
            </a:r>
            <a:endParaRPr lang="fi-FI" dirty="0"/>
          </a:p>
        </p:txBody>
      </p:sp>
      <p:sp>
        <p:nvSpPr>
          <p:cNvPr id="6148" name="Dian numeron paikkamerkki 3"/>
          <p:cNvSpPr>
            <a:spLocks noGrp="1"/>
          </p:cNvSpPr>
          <p:nvPr>
            <p:ph type="sldNum" sz="quarter" idx="12"/>
          </p:nvPr>
        </p:nvSpPr>
        <p:spPr>
          <a:noFill/>
        </p:spPr>
        <p:txBody>
          <a:bodyPr/>
          <a:lstStyle>
            <a:lvl1pPr>
              <a:spcBef>
                <a:spcPct val="20000"/>
              </a:spcBef>
              <a:buChar char="•"/>
              <a:defRPr sz="2000">
                <a:solidFill>
                  <a:schemeClr val="tx1"/>
                </a:solidFill>
                <a:latin typeface="Akzidenz Grotesk BE Md" pitchFamily="84" charset="0"/>
              </a:defRPr>
            </a:lvl1pPr>
            <a:lvl2pPr marL="742950" indent="-285750">
              <a:spcBef>
                <a:spcPct val="20000"/>
              </a:spcBef>
              <a:buChar char="–"/>
              <a:defRPr sz="1600">
                <a:solidFill>
                  <a:srgbClr val="000000"/>
                </a:solidFill>
                <a:latin typeface="Akzidenz Grotesk BE" pitchFamily="84" charset="0"/>
              </a:defRPr>
            </a:lvl2pPr>
            <a:lvl3pPr marL="1143000" indent="-228600">
              <a:spcBef>
                <a:spcPct val="20000"/>
              </a:spcBef>
              <a:buChar char="•"/>
              <a:defRPr sz="1600">
                <a:solidFill>
                  <a:srgbClr val="000000"/>
                </a:solidFill>
                <a:latin typeface="Akzidenz Grotesk BE" pitchFamily="84" charset="0"/>
              </a:defRPr>
            </a:lvl3pPr>
            <a:lvl4pPr marL="1600200" indent="-228600">
              <a:spcBef>
                <a:spcPct val="20000"/>
              </a:spcBef>
              <a:buChar char="–"/>
              <a:defRPr sz="1600">
                <a:solidFill>
                  <a:srgbClr val="000000"/>
                </a:solidFill>
                <a:latin typeface="Akzidenz Grotesk BE" pitchFamily="84" charset="0"/>
              </a:defRPr>
            </a:lvl4pPr>
            <a:lvl5pPr marL="2057400" indent="-228600">
              <a:spcBef>
                <a:spcPct val="20000"/>
              </a:spcBef>
              <a:buChar char="»"/>
              <a:defRPr sz="1600">
                <a:solidFill>
                  <a:srgbClr val="000000"/>
                </a:solidFill>
                <a:latin typeface="Akzidenz Grotesk BE" pitchFamily="84" charset="0"/>
              </a:defRPr>
            </a:lvl5pPr>
            <a:lvl6pPr marL="2514600" indent="-228600" eaLnBrk="0" fontAlgn="base" hangingPunct="0">
              <a:spcBef>
                <a:spcPct val="20000"/>
              </a:spcBef>
              <a:spcAft>
                <a:spcPct val="0"/>
              </a:spcAft>
              <a:buChar char="»"/>
              <a:defRPr sz="1600">
                <a:solidFill>
                  <a:srgbClr val="000000"/>
                </a:solidFill>
                <a:latin typeface="Akzidenz Grotesk BE" pitchFamily="84" charset="0"/>
              </a:defRPr>
            </a:lvl6pPr>
            <a:lvl7pPr marL="2971800" indent="-228600" eaLnBrk="0" fontAlgn="base" hangingPunct="0">
              <a:spcBef>
                <a:spcPct val="20000"/>
              </a:spcBef>
              <a:spcAft>
                <a:spcPct val="0"/>
              </a:spcAft>
              <a:buChar char="»"/>
              <a:defRPr sz="1600">
                <a:solidFill>
                  <a:srgbClr val="000000"/>
                </a:solidFill>
                <a:latin typeface="Akzidenz Grotesk BE" pitchFamily="84" charset="0"/>
              </a:defRPr>
            </a:lvl7pPr>
            <a:lvl8pPr marL="3429000" indent="-228600" eaLnBrk="0" fontAlgn="base" hangingPunct="0">
              <a:spcBef>
                <a:spcPct val="20000"/>
              </a:spcBef>
              <a:spcAft>
                <a:spcPct val="0"/>
              </a:spcAft>
              <a:buChar char="»"/>
              <a:defRPr sz="1600">
                <a:solidFill>
                  <a:srgbClr val="000000"/>
                </a:solidFill>
                <a:latin typeface="Akzidenz Grotesk BE" pitchFamily="84" charset="0"/>
              </a:defRPr>
            </a:lvl8pPr>
            <a:lvl9pPr marL="3886200" indent="-228600" eaLnBrk="0" fontAlgn="base" hangingPunct="0">
              <a:spcBef>
                <a:spcPct val="20000"/>
              </a:spcBef>
              <a:spcAft>
                <a:spcPct val="0"/>
              </a:spcAft>
              <a:buChar char="»"/>
              <a:defRPr sz="1600">
                <a:solidFill>
                  <a:srgbClr val="000000"/>
                </a:solidFill>
                <a:latin typeface="Akzidenz Grotesk BE" pitchFamily="84" charset="0"/>
              </a:defRPr>
            </a:lvl9pPr>
          </a:lstStyle>
          <a:p>
            <a:pPr>
              <a:spcBef>
                <a:spcPct val="0"/>
              </a:spcBef>
              <a:buFontTx/>
              <a:buNone/>
            </a:pPr>
            <a:fld id="{D81C7C03-A547-4C1A-816F-1FCA7E1F8DB4}" type="slidenum">
              <a:rPr lang="fi-FI" altLang="fi-FI" sz="1400" smtClean="0">
                <a:latin typeface="Arial" charset="0"/>
                <a:ea typeface="ＭＳ Ｐゴシック" pitchFamily="1" charset="-128"/>
              </a:rPr>
              <a:pPr>
                <a:spcBef>
                  <a:spcPct val="0"/>
                </a:spcBef>
                <a:buFontTx/>
                <a:buNone/>
              </a:pPr>
              <a:t>79</a:t>
            </a:fld>
            <a:endParaRPr lang="fi-FI" altLang="fi-FI" sz="1400" smtClean="0">
              <a:latin typeface="Arial" charset="0"/>
              <a:ea typeface="ＭＳ Ｐゴシック" pitchFamily="1" charset="-128"/>
            </a:endParaRPr>
          </a:p>
        </p:txBody>
      </p:sp>
    </p:spTree>
    <p:extLst>
      <p:ext uri="{BB962C8B-B14F-4D97-AF65-F5344CB8AC3E}">
        <p14:creationId xmlns:p14="http://schemas.microsoft.com/office/powerpoint/2010/main" val="2071219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20738" y="785813"/>
            <a:ext cx="7843837" cy="1071562"/>
          </a:xfrm>
        </p:spPr>
        <p:txBody>
          <a:bodyPr/>
          <a:lstStyle/>
          <a:p>
            <a:r>
              <a:rPr lang="fi-FI" sz="2800" dirty="0" smtClean="0">
                <a:latin typeface="AGaramond"/>
                <a:cs typeface="Arial" pitchFamily="34" charset="0"/>
              </a:rPr>
              <a:t>Perusopetukseen valmistava opetus</a:t>
            </a:r>
          </a:p>
        </p:txBody>
      </p:sp>
      <p:sp>
        <p:nvSpPr>
          <p:cNvPr id="11267" name="Rectangle 3"/>
          <p:cNvSpPr>
            <a:spLocks noGrp="1" noChangeArrowheads="1"/>
          </p:cNvSpPr>
          <p:nvPr>
            <p:ph type="body" idx="1"/>
          </p:nvPr>
        </p:nvSpPr>
        <p:spPr>
          <a:xfrm>
            <a:off x="214282" y="1714488"/>
            <a:ext cx="8464581" cy="4381512"/>
          </a:xfrm>
        </p:spPr>
        <p:txBody>
          <a:bodyPr/>
          <a:lstStyle/>
          <a:p>
            <a:r>
              <a:rPr lang="fi-FI" sz="2000" dirty="0" smtClean="0"/>
              <a:t>- kuusivuotiaille </a:t>
            </a:r>
            <a:r>
              <a:rPr lang="fi-FI" sz="2000" dirty="0" smtClean="0"/>
              <a:t>ja oppivelvollisuusikäisille vieraskielisille oppilaille</a:t>
            </a:r>
          </a:p>
          <a:p>
            <a:r>
              <a:rPr lang="fi-FI" sz="2000" dirty="0" smtClean="0"/>
              <a:t>- voidaan </a:t>
            </a:r>
            <a:r>
              <a:rPr lang="fi-FI" sz="2000" dirty="0" smtClean="0"/>
              <a:t>järjestää,  ei kuntien velvollisuus</a:t>
            </a:r>
          </a:p>
          <a:p>
            <a:r>
              <a:rPr lang="fi-FI" sz="2000" dirty="0" smtClean="0"/>
              <a:t>- opetusryhmien </a:t>
            </a:r>
            <a:r>
              <a:rPr lang="fi-FI" sz="2000" dirty="0" smtClean="0"/>
              <a:t>muodostamisesta päättää opetuksen järjestäjä, samoin niiden koosta, (voidaan järjestää yhdellekin oppilaalle)</a:t>
            </a:r>
          </a:p>
          <a:p>
            <a:r>
              <a:rPr lang="fi-FI" sz="2000" dirty="0" smtClean="0"/>
              <a:t>- 6–10-vuotiaille </a:t>
            </a:r>
            <a:r>
              <a:rPr lang="fi-FI" sz="2000" dirty="0" smtClean="0"/>
              <a:t>vähintään 900 tuntia ja tätä vanhemmille vähintään 1000 tuntia (vastaa yhden lukuvuoden oppimäärää)</a:t>
            </a:r>
          </a:p>
          <a:p>
            <a:r>
              <a:rPr lang="fi-FI" sz="2000" b="1" dirty="0" smtClean="0"/>
              <a:t>- oikeus </a:t>
            </a:r>
            <a:r>
              <a:rPr lang="fi-FI" sz="2000" b="1" dirty="0" smtClean="0"/>
              <a:t>siirtyä </a:t>
            </a:r>
            <a:r>
              <a:rPr lang="fi-FI" sz="2000" dirty="0" smtClean="0"/>
              <a:t>perusopetukseen jo ennen edellä todettujen tuntimäärien täyttymistä, edellytysten mukaan</a:t>
            </a:r>
          </a:p>
          <a:p>
            <a:r>
              <a:rPr lang="fi-FI" sz="2000" b="1" dirty="0" smtClean="0"/>
              <a:t>- rahoitus</a:t>
            </a:r>
            <a:r>
              <a:rPr lang="fi-FI" sz="2000" b="1" dirty="0" smtClean="0"/>
              <a:t>:</a:t>
            </a:r>
            <a:r>
              <a:rPr lang="fi-FI" sz="2000" dirty="0" smtClean="0"/>
              <a:t> yksikköhinta sijaintikunnan perusopetuksen kotikuntakorvauksen perusosa kerrottuna luvulla 2,39 </a:t>
            </a:r>
            <a:br>
              <a:rPr lang="fi-FI" sz="2000" dirty="0" smtClean="0"/>
            </a:br>
            <a:r>
              <a:rPr lang="fi-FI" sz="2000" dirty="0" smtClean="0"/>
              <a:t>(</a:t>
            </a:r>
            <a:r>
              <a:rPr lang="fi-FI" sz="2000" dirty="0" err="1" smtClean="0"/>
              <a:t>RahL</a:t>
            </a:r>
            <a:r>
              <a:rPr lang="fi-FI" sz="2000" dirty="0" smtClean="0"/>
              <a:t> 1705/2009 12 §)</a:t>
            </a:r>
          </a:p>
          <a:p>
            <a:r>
              <a:rPr lang="fi-FI" sz="2000" dirty="0" smtClean="0"/>
              <a:t>- kustannukset </a:t>
            </a:r>
            <a:r>
              <a:rPr lang="fi-FI" sz="2000" dirty="0" smtClean="0"/>
              <a:t>korvataan opetuksen järjestäjille opetus- ja kulttuuritoimen rahoitusjärjestelmän kautta 20.9. tilanteen mukaan (ei kuulu kuntien rahoitusosuuden piiriin)</a:t>
            </a:r>
            <a:endParaRPr lang="fi-FI" sz="2000" dirty="0" smtClean="0">
              <a:solidFill>
                <a:srgbClr val="002060"/>
              </a:solidFill>
            </a:endParaRPr>
          </a:p>
          <a:p>
            <a:pPr>
              <a:buFontTx/>
              <a:buNone/>
            </a:pPr>
            <a:endParaRPr lang="fi-FI" sz="2000" dirty="0" smtClean="0"/>
          </a:p>
        </p:txBody>
      </p:sp>
    </p:spTree>
    <p:extLst>
      <p:ext uri="{BB962C8B-B14F-4D97-AF65-F5344CB8AC3E}">
        <p14:creationId xmlns:p14="http://schemas.microsoft.com/office/powerpoint/2010/main" val="241515429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tsikko 1"/>
          <p:cNvSpPr>
            <a:spLocks noGrp="1"/>
          </p:cNvSpPr>
          <p:nvPr>
            <p:ph type="title"/>
          </p:nvPr>
        </p:nvSpPr>
        <p:spPr>
          <a:xfrm>
            <a:off x="716574" y="404664"/>
            <a:ext cx="7772400" cy="1287611"/>
          </a:xfrm>
        </p:spPr>
        <p:txBody>
          <a:bodyPr/>
          <a:lstStyle/>
          <a:p>
            <a:r>
              <a:rPr lang="fi-FI" altLang="fi-FI" dirty="0" smtClean="0"/>
              <a:t>Kipupiste 2</a:t>
            </a:r>
          </a:p>
        </p:txBody>
      </p:sp>
      <p:sp>
        <p:nvSpPr>
          <p:cNvPr id="3" name="Sisällön paikkamerkki 2"/>
          <p:cNvSpPr>
            <a:spLocks noGrp="1"/>
          </p:cNvSpPr>
          <p:nvPr>
            <p:ph idx="1"/>
          </p:nvPr>
        </p:nvSpPr>
        <p:spPr>
          <a:xfrm>
            <a:off x="539552" y="1412776"/>
            <a:ext cx="8139429" cy="4683224"/>
          </a:xfrm>
        </p:spPr>
        <p:txBody>
          <a:bodyPr/>
          <a:lstStyle/>
          <a:p>
            <a:pPr marL="0" indent="0">
              <a:buFontTx/>
              <a:buNone/>
              <a:defRPr/>
            </a:pPr>
            <a:r>
              <a:rPr lang="fi-FI" sz="2400" b="1" dirty="0" smtClean="0"/>
              <a:t>Traumatisoituneet oppilaat ja opiskelijat </a:t>
            </a:r>
            <a:r>
              <a:rPr lang="fi-FI" sz="2400" b="1" dirty="0" smtClean="0">
                <a:latin typeface="Arial"/>
                <a:cs typeface="Arial"/>
              </a:rPr>
              <a:t>─ </a:t>
            </a:r>
            <a:r>
              <a:rPr lang="fi-FI" sz="2400" b="1" dirty="0" smtClean="0"/>
              <a:t>opiskeluhuolto ja tuki</a:t>
            </a:r>
          </a:p>
          <a:p>
            <a:pPr marL="0" indent="0">
              <a:buFontTx/>
              <a:buNone/>
              <a:defRPr/>
            </a:pPr>
            <a:endParaRPr lang="fi-FI" dirty="0"/>
          </a:p>
          <a:p>
            <a:pPr>
              <a:buFont typeface="Wingdings" panose="05000000000000000000" pitchFamily="2" charset="2"/>
              <a:buChar char="Ø"/>
              <a:defRPr/>
            </a:pPr>
            <a:r>
              <a:rPr lang="fi-FI" dirty="0" smtClean="0"/>
              <a:t>Valmistetaan tukimateriaalia oppilaille, opiskelijoille ja huoltajille</a:t>
            </a:r>
          </a:p>
          <a:p>
            <a:pPr>
              <a:buFont typeface="Wingdings" panose="05000000000000000000" pitchFamily="2" charset="2"/>
              <a:buChar char="Ø"/>
              <a:defRPr/>
            </a:pPr>
            <a:r>
              <a:rPr lang="fi-FI" dirty="0" smtClean="0"/>
              <a:t>Hyödynnetään Helsingin Diakonissalaitoksen Kidutettujen kuntoutuskeskuksen ja Oma tie -projektin kokemuksia,  järjestetään koulutusta  ja ohjausta valtakunnallisesti</a:t>
            </a:r>
          </a:p>
          <a:p>
            <a:pPr>
              <a:buFont typeface="Wingdings" panose="05000000000000000000" pitchFamily="2" charset="2"/>
              <a:buChar char="Ø"/>
              <a:defRPr/>
            </a:pPr>
            <a:r>
              <a:rPr lang="fi-FI" dirty="0" smtClean="0"/>
              <a:t>Eduskunnan </a:t>
            </a:r>
            <a:r>
              <a:rPr lang="fi-FI" dirty="0"/>
              <a:t>edellyttämässä oppilashuoltoselvityksessä huomioon erityisesti </a:t>
            </a:r>
            <a:r>
              <a:rPr lang="fi-FI" dirty="0" smtClean="0"/>
              <a:t>maahanmuuttajataustaisten saamat palvelut </a:t>
            </a:r>
            <a:endParaRPr lang="fi-FI" dirty="0"/>
          </a:p>
          <a:p>
            <a:pPr marL="0" indent="0">
              <a:buFontTx/>
              <a:buNone/>
              <a:defRPr/>
            </a:pPr>
            <a:endParaRPr lang="fi-FI" dirty="0" smtClean="0"/>
          </a:p>
          <a:p>
            <a:pPr>
              <a:defRPr/>
            </a:pPr>
            <a:endParaRPr lang="fi-FI" dirty="0"/>
          </a:p>
        </p:txBody>
      </p:sp>
      <p:sp>
        <p:nvSpPr>
          <p:cNvPr id="7172" name="Dian numeron paikkamerkki 3"/>
          <p:cNvSpPr>
            <a:spLocks noGrp="1"/>
          </p:cNvSpPr>
          <p:nvPr>
            <p:ph type="sldNum" sz="quarter" idx="12"/>
          </p:nvPr>
        </p:nvSpPr>
        <p:spPr>
          <a:noFill/>
        </p:spPr>
        <p:txBody>
          <a:bodyPr/>
          <a:lstStyle>
            <a:lvl1pPr>
              <a:spcBef>
                <a:spcPct val="20000"/>
              </a:spcBef>
              <a:buChar char="•"/>
              <a:defRPr sz="2000">
                <a:solidFill>
                  <a:schemeClr val="tx1"/>
                </a:solidFill>
                <a:latin typeface="Akzidenz Grotesk BE Md" pitchFamily="84" charset="0"/>
              </a:defRPr>
            </a:lvl1pPr>
            <a:lvl2pPr marL="742950" indent="-285750">
              <a:spcBef>
                <a:spcPct val="20000"/>
              </a:spcBef>
              <a:buChar char="–"/>
              <a:defRPr sz="1600">
                <a:solidFill>
                  <a:srgbClr val="000000"/>
                </a:solidFill>
                <a:latin typeface="Akzidenz Grotesk BE" pitchFamily="84" charset="0"/>
              </a:defRPr>
            </a:lvl2pPr>
            <a:lvl3pPr marL="1143000" indent="-228600">
              <a:spcBef>
                <a:spcPct val="20000"/>
              </a:spcBef>
              <a:buChar char="•"/>
              <a:defRPr sz="1600">
                <a:solidFill>
                  <a:srgbClr val="000000"/>
                </a:solidFill>
                <a:latin typeface="Akzidenz Grotesk BE" pitchFamily="84" charset="0"/>
              </a:defRPr>
            </a:lvl3pPr>
            <a:lvl4pPr marL="1600200" indent="-228600">
              <a:spcBef>
                <a:spcPct val="20000"/>
              </a:spcBef>
              <a:buChar char="–"/>
              <a:defRPr sz="1600">
                <a:solidFill>
                  <a:srgbClr val="000000"/>
                </a:solidFill>
                <a:latin typeface="Akzidenz Grotesk BE" pitchFamily="84" charset="0"/>
              </a:defRPr>
            </a:lvl4pPr>
            <a:lvl5pPr marL="2057400" indent="-228600">
              <a:spcBef>
                <a:spcPct val="20000"/>
              </a:spcBef>
              <a:buChar char="»"/>
              <a:defRPr sz="1600">
                <a:solidFill>
                  <a:srgbClr val="000000"/>
                </a:solidFill>
                <a:latin typeface="Akzidenz Grotesk BE" pitchFamily="84" charset="0"/>
              </a:defRPr>
            </a:lvl5pPr>
            <a:lvl6pPr marL="2514600" indent="-228600" eaLnBrk="0" fontAlgn="base" hangingPunct="0">
              <a:spcBef>
                <a:spcPct val="20000"/>
              </a:spcBef>
              <a:spcAft>
                <a:spcPct val="0"/>
              </a:spcAft>
              <a:buChar char="»"/>
              <a:defRPr sz="1600">
                <a:solidFill>
                  <a:srgbClr val="000000"/>
                </a:solidFill>
                <a:latin typeface="Akzidenz Grotesk BE" pitchFamily="84" charset="0"/>
              </a:defRPr>
            </a:lvl6pPr>
            <a:lvl7pPr marL="2971800" indent="-228600" eaLnBrk="0" fontAlgn="base" hangingPunct="0">
              <a:spcBef>
                <a:spcPct val="20000"/>
              </a:spcBef>
              <a:spcAft>
                <a:spcPct val="0"/>
              </a:spcAft>
              <a:buChar char="»"/>
              <a:defRPr sz="1600">
                <a:solidFill>
                  <a:srgbClr val="000000"/>
                </a:solidFill>
                <a:latin typeface="Akzidenz Grotesk BE" pitchFamily="84" charset="0"/>
              </a:defRPr>
            </a:lvl7pPr>
            <a:lvl8pPr marL="3429000" indent="-228600" eaLnBrk="0" fontAlgn="base" hangingPunct="0">
              <a:spcBef>
                <a:spcPct val="20000"/>
              </a:spcBef>
              <a:spcAft>
                <a:spcPct val="0"/>
              </a:spcAft>
              <a:buChar char="»"/>
              <a:defRPr sz="1600">
                <a:solidFill>
                  <a:srgbClr val="000000"/>
                </a:solidFill>
                <a:latin typeface="Akzidenz Grotesk BE" pitchFamily="84" charset="0"/>
              </a:defRPr>
            </a:lvl8pPr>
            <a:lvl9pPr marL="3886200" indent="-228600" eaLnBrk="0" fontAlgn="base" hangingPunct="0">
              <a:spcBef>
                <a:spcPct val="20000"/>
              </a:spcBef>
              <a:spcAft>
                <a:spcPct val="0"/>
              </a:spcAft>
              <a:buChar char="»"/>
              <a:defRPr sz="1600">
                <a:solidFill>
                  <a:srgbClr val="000000"/>
                </a:solidFill>
                <a:latin typeface="Akzidenz Grotesk BE" pitchFamily="84" charset="0"/>
              </a:defRPr>
            </a:lvl9pPr>
          </a:lstStyle>
          <a:p>
            <a:pPr>
              <a:spcBef>
                <a:spcPct val="0"/>
              </a:spcBef>
              <a:buFontTx/>
              <a:buNone/>
            </a:pPr>
            <a:fld id="{96F26129-2AFC-41BA-9E79-304987EBA3BF}" type="slidenum">
              <a:rPr lang="fi-FI" altLang="fi-FI" sz="1400" smtClean="0">
                <a:latin typeface="Arial" charset="0"/>
                <a:ea typeface="ＭＳ Ｐゴシック" pitchFamily="1" charset="-128"/>
              </a:rPr>
              <a:pPr>
                <a:spcBef>
                  <a:spcPct val="0"/>
                </a:spcBef>
                <a:buFontTx/>
                <a:buNone/>
              </a:pPr>
              <a:t>80</a:t>
            </a:fld>
            <a:endParaRPr lang="fi-FI" altLang="fi-FI" sz="1400" smtClean="0">
              <a:latin typeface="Arial" charset="0"/>
              <a:ea typeface="ＭＳ Ｐゴシック" pitchFamily="1" charset="-128"/>
            </a:endParaRPr>
          </a:p>
        </p:txBody>
      </p:sp>
    </p:spTree>
    <p:extLst>
      <p:ext uri="{BB962C8B-B14F-4D97-AF65-F5344CB8AC3E}">
        <p14:creationId xmlns:p14="http://schemas.microsoft.com/office/powerpoint/2010/main" val="16229230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tsikko 1"/>
          <p:cNvSpPr>
            <a:spLocks noGrp="1"/>
          </p:cNvSpPr>
          <p:nvPr>
            <p:ph type="title"/>
          </p:nvPr>
        </p:nvSpPr>
        <p:spPr/>
        <p:txBody>
          <a:bodyPr/>
          <a:lstStyle/>
          <a:p>
            <a:r>
              <a:rPr lang="fi-FI" altLang="fi-FI" smtClean="0"/>
              <a:t>Kipupiste 3</a:t>
            </a:r>
          </a:p>
        </p:txBody>
      </p:sp>
      <p:sp>
        <p:nvSpPr>
          <p:cNvPr id="3" name="Sisällön paikkamerkki 2"/>
          <p:cNvSpPr>
            <a:spLocks noGrp="1"/>
          </p:cNvSpPr>
          <p:nvPr>
            <p:ph idx="1"/>
          </p:nvPr>
        </p:nvSpPr>
        <p:spPr>
          <a:xfrm>
            <a:off x="716574" y="1700213"/>
            <a:ext cx="8242788" cy="4114800"/>
          </a:xfrm>
        </p:spPr>
        <p:txBody>
          <a:bodyPr/>
          <a:lstStyle/>
          <a:p>
            <a:pPr marL="0" indent="0">
              <a:buFontTx/>
              <a:buNone/>
              <a:defRPr/>
            </a:pPr>
            <a:r>
              <a:rPr lang="fi-FI" sz="2400" b="1" dirty="0" smtClean="0"/>
              <a:t>Pitkät reitit koulutukseen ja työelämään</a:t>
            </a:r>
          </a:p>
          <a:p>
            <a:pPr>
              <a:defRPr/>
            </a:pPr>
            <a:endParaRPr lang="fi-FI" dirty="0"/>
          </a:p>
          <a:p>
            <a:pPr>
              <a:buFont typeface="Wingdings" panose="05000000000000000000" pitchFamily="2" charset="2"/>
              <a:buChar char="Ø"/>
              <a:defRPr/>
            </a:pPr>
            <a:r>
              <a:rPr lang="fi-FI" dirty="0" smtClean="0"/>
              <a:t>Nopeutetaan koulutuspolkuja madaltamalla kotoutumiskoulutuksen ja muun koulutuksen raja-aitoja</a:t>
            </a:r>
          </a:p>
          <a:p>
            <a:pPr>
              <a:buFont typeface="Wingdings" panose="05000000000000000000" pitchFamily="2" charset="2"/>
              <a:buChar char="Ø"/>
              <a:defRPr/>
            </a:pPr>
            <a:r>
              <a:rPr lang="fi-FI" dirty="0" smtClean="0"/>
              <a:t>Kotoutumiskoulutuksessa kieli, yhteiskunta, työelämä ja </a:t>
            </a:r>
            <a:r>
              <a:rPr lang="fi-FI" dirty="0" err="1" smtClean="0"/>
              <a:t>kouluttautumismahd</a:t>
            </a:r>
            <a:r>
              <a:rPr lang="fi-FI" dirty="0" smtClean="0"/>
              <a:t>., sen jälkeen eriyttäminen kohderyhmittäin tavoitteena nopea integroituminen</a:t>
            </a:r>
          </a:p>
          <a:p>
            <a:pPr>
              <a:buFont typeface="Wingdings" panose="05000000000000000000" pitchFamily="2" charset="2"/>
              <a:buChar char="Ø"/>
              <a:defRPr/>
            </a:pPr>
            <a:r>
              <a:rPr lang="fi-FI" dirty="0" err="1" smtClean="0"/>
              <a:t>Pilotoidaan</a:t>
            </a:r>
            <a:r>
              <a:rPr lang="fi-FI" dirty="0" smtClean="0"/>
              <a:t> ja otetaan käyttöön vastuukorkeakoulumalli</a:t>
            </a:r>
          </a:p>
          <a:p>
            <a:pPr>
              <a:buFont typeface="Wingdings" panose="05000000000000000000" pitchFamily="2" charset="2"/>
              <a:buChar char="Ø"/>
              <a:defRPr/>
            </a:pPr>
            <a:r>
              <a:rPr lang="fi-FI" dirty="0" smtClean="0"/>
              <a:t>Tutkintojen tunnustamiseen lisäresursseja </a:t>
            </a:r>
            <a:r>
              <a:rPr lang="fi-FI" dirty="0" err="1" smtClean="0"/>
              <a:t>OPH:lle</a:t>
            </a:r>
            <a:r>
              <a:rPr lang="fi-FI" dirty="0" smtClean="0"/>
              <a:t> </a:t>
            </a:r>
          </a:p>
          <a:p>
            <a:pPr>
              <a:buFont typeface="Wingdings" panose="05000000000000000000" pitchFamily="2" charset="2"/>
              <a:buChar char="Ø"/>
              <a:defRPr/>
            </a:pPr>
            <a:r>
              <a:rPr lang="fi-FI" dirty="0" smtClean="0"/>
              <a:t>Lisätään ja uudistetaan tulkki- ja kääntäjäkoulutusta ja täydennyskoulutusta </a:t>
            </a:r>
          </a:p>
          <a:p>
            <a:pPr>
              <a:defRPr/>
            </a:pPr>
            <a:endParaRPr lang="fi-FI" dirty="0"/>
          </a:p>
        </p:txBody>
      </p:sp>
      <p:sp>
        <p:nvSpPr>
          <p:cNvPr id="8196" name="Dian numeron paikkamerkki 3"/>
          <p:cNvSpPr>
            <a:spLocks noGrp="1"/>
          </p:cNvSpPr>
          <p:nvPr>
            <p:ph type="sldNum" sz="quarter" idx="12"/>
          </p:nvPr>
        </p:nvSpPr>
        <p:spPr>
          <a:noFill/>
        </p:spPr>
        <p:txBody>
          <a:bodyPr/>
          <a:lstStyle>
            <a:lvl1pPr>
              <a:spcBef>
                <a:spcPct val="20000"/>
              </a:spcBef>
              <a:buChar char="•"/>
              <a:defRPr sz="2000">
                <a:solidFill>
                  <a:schemeClr val="tx1"/>
                </a:solidFill>
                <a:latin typeface="Akzidenz Grotesk BE Md" pitchFamily="84" charset="0"/>
              </a:defRPr>
            </a:lvl1pPr>
            <a:lvl2pPr marL="742950" indent="-285750">
              <a:spcBef>
                <a:spcPct val="20000"/>
              </a:spcBef>
              <a:buChar char="–"/>
              <a:defRPr sz="1600">
                <a:solidFill>
                  <a:srgbClr val="000000"/>
                </a:solidFill>
                <a:latin typeface="Akzidenz Grotesk BE" pitchFamily="84" charset="0"/>
              </a:defRPr>
            </a:lvl2pPr>
            <a:lvl3pPr marL="1143000" indent="-228600">
              <a:spcBef>
                <a:spcPct val="20000"/>
              </a:spcBef>
              <a:buChar char="•"/>
              <a:defRPr sz="1600">
                <a:solidFill>
                  <a:srgbClr val="000000"/>
                </a:solidFill>
                <a:latin typeface="Akzidenz Grotesk BE" pitchFamily="84" charset="0"/>
              </a:defRPr>
            </a:lvl3pPr>
            <a:lvl4pPr marL="1600200" indent="-228600">
              <a:spcBef>
                <a:spcPct val="20000"/>
              </a:spcBef>
              <a:buChar char="–"/>
              <a:defRPr sz="1600">
                <a:solidFill>
                  <a:srgbClr val="000000"/>
                </a:solidFill>
                <a:latin typeface="Akzidenz Grotesk BE" pitchFamily="84" charset="0"/>
              </a:defRPr>
            </a:lvl4pPr>
            <a:lvl5pPr marL="2057400" indent="-228600">
              <a:spcBef>
                <a:spcPct val="20000"/>
              </a:spcBef>
              <a:buChar char="»"/>
              <a:defRPr sz="1600">
                <a:solidFill>
                  <a:srgbClr val="000000"/>
                </a:solidFill>
                <a:latin typeface="Akzidenz Grotesk BE" pitchFamily="84" charset="0"/>
              </a:defRPr>
            </a:lvl5pPr>
            <a:lvl6pPr marL="2514600" indent="-228600" eaLnBrk="0" fontAlgn="base" hangingPunct="0">
              <a:spcBef>
                <a:spcPct val="20000"/>
              </a:spcBef>
              <a:spcAft>
                <a:spcPct val="0"/>
              </a:spcAft>
              <a:buChar char="»"/>
              <a:defRPr sz="1600">
                <a:solidFill>
                  <a:srgbClr val="000000"/>
                </a:solidFill>
                <a:latin typeface="Akzidenz Grotesk BE" pitchFamily="84" charset="0"/>
              </a:defRPr>
            </a:lvl6pPr>
            <a:lvl7pPr marL="2971800" indent="-228600" eaLnBrk="0" fontAlgn="base" hangingPunct="0">
              <a:spcBef>
                <a:spcPct val="20000"/>
              </a:spcBef>
              <a:spcAft>
                <a:spcPct val="0"/>
              </a:spcAft>
              <a:buChar char="»"/>
              <a:defRPr sz="1600">
                <a:solidFill>
                  <a:srgbClr val="000000"/>
                </a:solidFill>
                <a:latin typeface="Akzidenz Grotesk BE" pitchFamily="84" charset="0"/>
              </a:defRPr>
            </a:lvl7pPr>
            <a:lvl8pPr marL="3429000" indent="-228600" eaLnBrk="0" fontAlgn="base" hangingPunct="0">
              <a:spcBef>
                <a:spcPct val="20000"/>
              </a:spcBef>
              <a:spcAft>
                <a:spcPct val="0"/>
              </a:spcAft>
              <a:buChar char="»"/>
              <a:defRPr sz="1600">
                <a:solidFill>
                  <a:srgbClr val="000000"/>
                </a:solidFill>
                <a:latin typeface="Akzidenz Grotesk BE" pitchFamily="84" charset="0"/>
              </a:defRPr>
            </a:lvl8pPr>
            <a:lvl9pPr marL="3886200" indent="-228600" eaLnBrk="0" fontAlgn="base" hangingPunct="0">
              <a:spcBef>
                <a:spcPct val="20000"/>
              </a:spcBef>
              <a:spcAft>
                <a:spcPct val="0"/>
              </a:spcAft>
              <a:buChar char="»"/>
              <a:defRPr sz="1600">
                <a:solidFill>
                  <a:srgbClr val="000000"/>
                </a:solidFill>
                <a:latin typeface="Akzidenz Grotesk BE" pitchFamily="84" charset="0"/>
              </a:defRPr>
            </a:lvl9pPr>
          </a:lstStyle>
          <a:p>
            <a:pPr>
              <a:spcBef>
                <a:spcPct val="0"/>
              </a:spcBef>
              <a:buFontTx/>
              <a:buNone/>
            </a:pPr>
            <a:fld id="{4E41A71A-6BFF-48DE-93C8-FBB1823F8778}" type="slidenum">
              <a:rPr lang="fi-FI" altLang="fi-FI" sz="1400" smtClean="0">
                <a:latin typeface="Arial" charset="0"/>
                <a:ea typeface="ＭＳ Ｐゴシック" pitchFamily="1" charset="-128"/>
              </a:rPr>
              <a:pPr>
                <a:spcBef>
                  <a:spcPct val="0"/>
                </a:spcBef>
                <a:buFontTx/>
                <a:buNone/>
              </a:pPr>
              <a:t>81</a:t>
            </a:fld>
            <a:endParaRPr lang="fi-FI" altLang="fi-FI" sz="1400" smtClean="0">
              <a:latin typeface="Arial" charset="0"/>
              <a:ea typeface="ＭＳ Ｐゴシック" pitchFamily="1" charset="-128"/>
            </a:endParaRPr>
          </a:p>
        </p:txBody>
      </p:sp>
    </p:spTree>
    <p:extLst>
      <p:ext uri="{BB962C8B-B14F-4D97-AF65-F5344CB8AC3E}">
        <p14:creationId xmlns:p14="http://schemas.microsoft.com/office/powerpoint/2010/main" val="26359844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tsikko 1"/>
          <p:cNvSpPr>
            <a:spLocks noGrp="1"/>
          </p:cNvSpPr>
          <p:nvPr>
            <p:ph type="title"/>
          </p:nvPr>
        </p:nvSpPr>
        <p:spPr/>
        <p:txBody>
          <a:bodyPr/>
          <a:lstStyle/>
          <a:p>
            <a:r>
              <a:rPr lang="fi-FI" altLang="fi-FI" smtClean="0"/>
              <a:t>Kipupiste 4</a:t>
            </a:r>
          </a:p>
        </p:txBody>
      </p:sp>
      <p:sp>
        <p:nvSpPr>
          <p:cNvPr id="3" name="Sisällön paikkamerkki 2"/>
          <p:cNvSpPr>
            <a:spLocks noGrp="1"/>
          </p:cNvSpPr>
          <p:nvPr>
            <p:ph idx="1"/>
          </p:nvPr>
        </p:nvSpPr>
        <p:spPr/>
        <p:txBody>
          <a:bodyPr/>
          <a:lstStyle/>
          <a:p>
            <a:pPr marL="0" indent="0">
              <a:buFontTx/>
              <a:buNone/>
              <a:defRPr/>
            </a:pPr>
            <a:r>
              <a:rPr lang="fi-FI" sz="2400" b="1" dirty="0" smtClean="0"/>
              <a:t>Ammatilliseen koulutukseen pääsy ja koulutussopimus</a:t>
            </a:r>
          </a:p>
          <a:p>
            <a:pPr marL="0" indent="0">
              <a:buFontTx/>
              <a:buNone/>
              <a:defRPr/>
            </a:pPr>
            <a:endParaRPr lang="fi-FI" b="1" dirty="0"/>
          </a:p>
          <a:p>
            <a:pPr>
              <a:buFont typeface="Wingdings" panose="05000000000000000000" pitchFamily="2" charset="2"/>
              <a:buChar char="Ø"/>
              <a:defRPr/>
            </a:pPr>
            <a:r>
              <a:rPr lang="fi-FI" dirty="0" smtClean="0"/>
              <a:t>Lisätään maahanmuuttajille valmentavaa  ja muuta koulutusta  erityisesti näyttötutkintona ja opiskeluvalmiuksia parantavana</a:t>
            </a:r>
          </a:p>
          <a:p>
            <a:pPr>
              <a:buFont typeface="Wingdings" panose="05000000000000000000" pitchFamily="2" charset="2"/>
              <a:buChar char="Ø"/>
              <a:defRPr/>
            </a:pPr>
            <a:r>
              <a:rPr lang="fi-FI" dirty="0" smtClean="0"/>
              <a:t>Käynnistetään </a:t>
            </a:r>
            <a:r>
              <a:rPr lang="fi-FI" dirty="0" err="1" smtClean="0"/>
              <a:t>koulutusopimuspilotit</a:t>
            </a:r>
            <a:r>
              <a:rPr lang="fi-FI" dirty="0" smtClean="0"/>
              <a:t>,  toteutetaan osana reformia, varmistettava kielenopetus</a:t>
            </a:r>
          </a:p>
          <a:p>
            <a:pPr>
              <a:defRPr/>
            </a:pPr>
            <a:endParaRPr lang="fi-FI" dirty="0" smtClean="0"/>
          </a:p>
          <a:p>
            <a:pPr>
              <a:defRPr/>
            </a:pPr>
            <a:endParaRPr lang="fi-FI" dirty="0"/>
          </a:p>
        </p:txBody>
      </p:sp>
      <p:sp>
        <p:nvSpPr>
          <p:cNvPr id="9220" name="Dian numeron paikkamerkki 3"/>
          <p:cNvSpPr>
            <a:spLocks noGrp="1"/>
          </p:cNvSpPr>
          <p:nvPr>
            <p:ph type="sldNum" sz="quarter" idx="12"/>
          </p:nvPr>
        </p:nvSpPr>
        <p:spPr>
          <a:noFill/>
        </p:spPr>
        <p:txBody>
          <a:bodyPr/>
          <a:lstStyle>
            <a:lvl1pPr>
              <a:spcBef>
                <a:spcPct val="20000"/>
              </a:spcBef>
              <a:buChar char="•"/>
              <a:defRPr sz="2000">
                <a:solidFill>
                  <a:schemeClr val="tx1"/>
                </a:solidFill>
                <a:latin typeface="Akzidenz Grotesk BE Md" pitchFamily="84" charset="0"/>
              </a:defRPr>
            </a:lvl1pPr>
            <a:lvl2pPr marL="742950" indent="-285750">
              <a:spcBef>
                <a:spcPct val="20000"/>
              </a:spcBef>
              <a:buChar char="–"/>
              <a:defRPr sz="1600">
                <a:solidFill>
                  <a:srgbClr val="000000"/>
                </a:solidFill>
                <a:latin typeface="Akzidenz Grotesk BE" pitchFamily="84" charset="0"/>
              </a:defRPr>
            </a:lvl2pPr>
            <a:lvl3pPr marL="1143000" indent="-228600">
              <a:spcBef>
                <a:spcPct val="20000"/>
              </a:spcBef>
              <a:buChar char="•"/>
              <a:defRPr sz="1600">
                <a:solidFill>
                  <a:srgbClr val="000000"/>
                </a:solidFill>
                <a:latin typeface="Akzidenz Grotesk BE" pitchFamily="84" charset="0"/>
              </a:defRPr>
            </a:lvl3pPr>
            <a:lvl4pPr marL="1600200" indent="-228600">
              <a:spcBef>
                <a:spcPct val="20000"/>
              </a:spcBef>
              <a:buChar char="–"/>
              <a:defRPr sz="1600">
                <a:solidFill>
                  <a:srgbClr val="000000"/>
                </a:solidFill>
                <a:latin typeface="Akzidenz Grotesk BE" pitchFamily="84" charset="0"/>
              </a:defRPr>
            </a:lvl4pPr>
            <a:lvl5pPr marL="2057400" indent="-228600">
              <a:spcBef>
                <a:spcPct val="20000"/>
              </a:spcBef>
              <a:buChar char="»"/>
              <a:defRPr sz="1600">
                <a:solidFill>
                  <a:srgbClr val="000000"/>
                </a:solidFill>
                <a:latin typeface="Akzidenz Grotesk BE" pitchFamily="84" charset="0"/>
              </a:defRPr>
            </a:lvl5pPr>
            <a:lvl6pPr marL="2514600" indent="-228600" eaLnBrk="0" fontAlgn="base" hangingPunct="0">
              <a:spcBef>
                <a:spcPct val="20000"/>
              </a:spcBef>
              <a:spcAft>
                <a:spcPct val="0"/>
              </a:spcAft>
              <a:buChar char="»"/>
              <a:defRPr sz="1600">
                <a:solidFill>
                  <a:srgbClr val="000000"/>
                </a:solidFill>
                <a:latin typeface="Akzidenz Grotesk BE" pitchFamily="84" charset="0"/>
              </a:defRPr>
            </a:lvl6pPr>
            <a:lvl7pPr marL="2971800" indent="-228600" eaLnBrk="0" fontAlgn="base" hangingPunct="0">
              <a:spcBef>
                <a:spcPct val="20000"/>
              </a:spcBef>
              <a:spcAft>
                <a:spcPct val="0"/>
              </a:spcAft>
              <a:buChar char="»"/>
              <a:defRPr sz="1600">
                <a:solidFill>
                  <a:srgbClr val="000000"/>
                </a:solidFill>
                <a:latin typeface="Akzidenz Grotesk BE" pitchFamily="84" charset="0"/>
              </a:defRPr>
            </a:lvl7pPr>
            <a:lvl8pPr marL="3429000" indent="-228600" eaLnBrk="0" fontAlgn="base" hangingPunct="0">
              <a:spcBef>
                <a:spcPct val="20000"/>
              </a:spcBef>
              <a:spcAft>
                <a:spcPct val="0"/>
              </a:spcAft>
              <a:buChar char="»"/>
              <a:defRPr sz="1600">
                <a:solidFill>
                  <a:srgbClr val="000000"/>
                </a:solidFill>
                <a:latin typeface="Akzidenz Grotesk BE" pitchFamily="84" charset="0"/>
              </a:defRPr>
            </a:lvl8pPr>
            <a:lvl9pPr marL="3886200" indent="-228600" eaLnBrk="0" fontAlgn="base" hangingPunct="0">
              <a:spcBef>
                <a:spcPct val="20000"/>
              </a:spcBef>
              <a:spcAft>
                <a:spcPct val="0"/>
              </a:spcAft>
              <a:buChar char="»"/>
              <a:defRPr sz="1600">
                <a:solidFill>
                  <a:srgbClr val="000000"/>
                </a:solidFill>
                <a:latin typeface="Akzidenz Grotesk BE" pitchFamily="84" charset="0"/>
              </a:defRPr>
            </a:lvl9pPr>
          </a:lstStyle>
          <a:p>
            <a:pPr>
              <a:spcBef>
                <a:spcPct val="0"/>
              </a:spcBef>
              <a:buFontTx/>
              <a:buNone/>
            </a:pPr>
            <a:fld id="{1450B997-9417-4304-A1DA-ED6E8D4570DE}" type="slidenum">
              <a:rPr lang="fi-FI" altLang="fi-FI" sz="1400" smtClean="0">
                <a:latin typeface="Arial" charset="0"/>
                <a:ea typeface="ＭＳ Ｐゴシック" pitchFamily="1" charset="-128"/>
              </a:rPr>
              <a:pPr>
                <a:spcBef>
                  <a:spcPct val="0"/>
                </a:spcBef>
                <a:buFontTx/>
                <a:buNone/>
              </a:pPr>
              <a:t>82</a:t>
            </a:fld>
            <a:endParaRPr lang="fi-FI" altLang="fi-FI" sz="1400" smtClean="0">
              <a:latin typeface="Arial" charset="0"/>
              <a:ea typeface="ＭＳ Ｐゴシック" pitchFamily="1" charset="-128"/>
            </a:endParaRPr>
          </a:p>
        </p:txBody>
      </p:sp>
    </p:spTree>
    <p:extLst>
      <p:ext uri="{BB962C8B-B14F-4D97-AF65-F5344CB8AC3E}">
        <p14:creationId xmlns:p14="http://schemas.microsoft.com/office/powerpoint/2010/main" val="37538582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tsikko 1"/>
          <p:cNvSpPr>
            <a:spLocks noGrp="1"/>
          </p:cNvSpPr>
          <p:nvPr>
            <p:ph type="title"/>
          </p:nvPr>
        </p:nvSpPr>
        <p:spPr>
          <a:xfrm>
            <a:off x="820805" y="116632"/>
            <a:ext cx="7843839" cy="1740732"/>
          </a:xfrm>
        </p:spPr>
        <p:txBody>
          <a:bodyPr/>
          <a:lstStyle/>
          <a:p>
            <a:r>
              <a:rPr lang="fi-FI" altLang="fi-FI" dirty="0" smtClean="0"/>
              <a:t>Kipupiste 5</a:t>
            </a:r>
          </a:p>
        </p:txBody>
      </p:sp>
      <p:sp>
        <p:nvSpPr>
          <p:cNvPr id="3" name="Sisällön paikkamerkki 2"/>
          <p:cNvSpPr>
            <a:spLocks noGrp="1"/>
          </p:cNvSpPr>
          <p:nvPr>
            <p:ph idx="1"/>
          </p:nvPr>
        </p:nvSpPr>
        <p:spPr>
          <a:xfrm>
            <a:off x="395536" y="1196752"/>
            <a:ext cx="8496944" cy="4546823"/>
          </a:xfrm>
        </p:spPr>
        <p:txBody>
          <a:bodyPr/>
          <a:lstStyle/>
          <a:p>
            <a:pPr marL="0" indent="0">
              <a:buFontTx/>
              <a:buNone/>
              <a:defRPr/>
            </a:pPr>
            <a:r>
              <a:rPr lang="fi-FI" sz="2400" b="1" dirty="0" smtClean="0"/>
              <a:t>Suomen/ruotsin kielen taidon puutteelliset täydentämismahdollisuudet</a:t>
            </a:r>
          </a:p>
          <a:p>
            <a:pPr>
              <a:buFont typeface="Wingdings" panose="05000000000000000000" pitchFamily="2" charset="2"/>
              <a:buChar char="Ø"/>
              <a:defRPr/>
            </a:pPr>
            <a:r>
              <a:rPr lang="fi-FI" dirty="0" smtClean="0"/>
              <a:t>Edistetään varhaiskasvatukseen osallistumista, mukaan kotoutumissuunnitelmaan,  vaihtoehtoina kerhotoiminta ja avoimet varhaiskasvatuspalvelut</a:t>
            </a:r>
          </a:p>
          <a:p>
            <a:pPr>
              <a:buFont typeface="Wingdings" panose="05000000000000000000" pitchFamily="2" charset="2"/>
              <a:buChar char="Ø"/>
              <a:defRPr/>
            </a:pPr>
            <a:r>
              <a:rPr lang="fi-FI" dirty="0"/>
              <a:t>Kaikille opettajille kielitietoista </a:t>
            </a:r>
            <a:r>
              <a:rPr lang="fi-FI" dirty="0" smtClean="0"/>
              <a:t>opetusta, täydennyskoulutusta</a:t>
            </a:r>
            <a:endParaRPr lang="fi-FI" dirty="0"/>
          </a:p>
          <a:p>
            <a:pPr>
              <a:buFont typeface="Wingdings" panose="05000000000000000000" pitchFamily="2" charset="2"/>
              <a:buChar char="Ø"/>
              <a:defRPr/>
            </a:pPr>
            <a:r>
              <a:rPr lang="fi-FI" dirty="0" smtClean="0"/>
              <a:t>Mahdollistetaan kielitaitovaatimuksesta joustaminen ammatillisessa koulutuksessa, varmistetaan riittävä kielenopetus koulutuksen aikana, integroidaan osaksi muuta opiskelua</a:t>
            </a:r>
          </a:p>
          <a:p>
            <a:pPr>
              <a:buFont typeface="Wingdings" panose="05000000000000000000" pitchFamily="2" charset="2"/>
              <a:buChar char="Ø"/>
              <a:defRPr/>
            </a:pPr>
            <a:r>
              <a:rPr lang="fi-FI" dirty="0" smtClean="0"/>
              <a:t>Korkeakoulujen valmiudet  tarjota suomen/ruotsin kielen opetusta turvapaikanhakijoille kartoitetaan ke 2016</a:t>
            </a:r>
          </a:p>
          <a:p>
            <a:pPr>
              <a:buFont typeface="Wingdings" panose="05000000000000000000" pitchFamily="2" charset="2"/>
              <a:buChar char="Ø"/>
              <a:defRPr/>
            </a:pPr>
            <a:r>
              <a:rPr lang="fi-FI" dirty="0" smtClean="0"/>
              <a:t>Kootaan ja tuotetaan </a:t>
            </a:r>
            <a:r>
              <a:rPr lang="fi-FI" dirty="0"/>
              <a:t>digitaalista materiaalia</a:t>
            </a:r>
          </a:p>
          <a:p>
            <a:pPr>
              <a:buFont typeface="Wingdings" panose="05000000000000000000" pitchFamily="2" charset="2"/>
              <a:buChar char="Ø"/>
              <a:defRPr/>
            </a:pPr>
            <a:endParaRPr lang="fi-FI" dirty="0" smtClean="0"/>
          </a:p>
          <a:p>
            <a:pPr>
              <a:defRPr/>
            </a:pPr>
            <a:endParaRPr lang="fi-FI" dirty="0"/>
          </a:p>
        </p:txBody>
      </p:sp>
      <p:sp>
        <p:nvSpPr>
          <p:cNvPr id="10244" name="Dian numeron paikkamerkki 3"/>
          <p:cNvSpPr>
            <a:spLocks noGrp="1"/>
          </p:cNvSpPr>
          <p:nvPr>
            <p:ph type="sldNum" sz="quarter" idx="12"/>
          </p:nvPr>
        </p:nvSpPr>
        <p:spPr>
          <a:noFill/>
        </p:spPr>
        <p:txBody>
          <a:bodyPr/>
          <a:lstStyle>
            <a:lvl1pPr>
              <a:spcBef>
                <a:spcPct val="20000"/>
              </a:spcBef>
              <a:buChar char="•"/>
              <a:defRPr sz="2000">
                <a:solidFill>
                  <a:schemeClr val="tx1"/>
                </a:solidFill>
                <a:latin typeface="Akzidenz Grotesk BE Md" pitchFamily="84" charset="0"/>
              </a:defRPr>
            </a:lvl1pPr>
            <a:lvl2pPr marL="742950" indent="-285750">
              <a:spcBef>
                <a:spcPct val="20000"/>
              </a:spcBef>
              <a:buChar char="–"/>
              <a:defRPr sz="1600">
                <a:solidFill>
                  <a:srgbClr val="000000"/>
                </a:solidFill>
                <a:latin typeface="Akzidenz Grotesk BE" pitchFamily="84" charset="0"/>
              </a:defRPr>
            </a:lvl2pPr>
            <a:lvl3pPr marL="1143000" indent="-228600">
              <a:spcBef>
                <a:spcPct val="20000"/>
              </a:spcBef>
              <a:buChar char="•"/>
              <a:defRPr sz="1600">
                <a:solidFill>
                  <a:srgbClr val="000000"/>
                </a:solidFill>
                <a:latin typeface="Akzidenz Grotesk BE" pitchFamily="84" charset="0"/>
              </a:defRPr>
            </a:lvl3pPr>
            <a:lvl4pPr marL="1600200" indent="-228600">
              <a:spcBef>
                <a:spcPct val="20000"/>
              </a:spcBef>
              <a:buChar char="–"/>
              <a:defRPr sz="1600">
                <a:solidFill>
                  <a:srgbClr val="000000"/>
                </a:solidFill>
                <a:latin typeface="Akzidenz Grotesk BE" pitchFamily="84" charset="0"/>
              </a:defRPr>
            </a:lvl4pPr>
            <a:lvl5pPr marL="2057400" indent="-228600">
              <a:spcBef>
                <a:spcPct val="20000"/>
              </a:spcBef>
              <a:buChar char="»"/>
              <a:defRPr sz="1600">
                <a:solidFill>
                  <a:srgbClr val="000000"/>
                </a:solidFill>
                <a:latin typeface="Akzidenz Grotesk BE" pitchFamily="84" charset="0"/>
              </a:defRPr>
            </a:lvl5pPr>
            <a:lvl6pPr marL="2514600" indent="-228600" eaLnBrk="0" fontAlgn="base" hangingPunct="0">
              <a:spcBef>
                <a:spcPct val="20000"/>
              </a:spcBef>
              <a:spcAft>
                <a:spcPct val="0"/>
              </a:spcAft>
              <a:buChar char="»"/>
              <a:defRPr sz="1600">
                <a:solidFill>
                  <a:srgbClr val="000000"/>
                </a:solidFill>
                <a:latin typeface="Akzidenz Grotesk BE" pitchFamily="84" charset="0"/>
              </a:defRPr>
            </a:lvl6pPr>
            <a:lvl7pPr marL="2971800" indent="-228600" eaLnBrk="0" fontAlgn="base" hangingPunct="0">
              <a:spcBef>
                <a:spcPct val="20000"/>
              </a:spcBef>
              <a:spcAft>
                <a:spcPct val="0"/>
              </a:spcAft>
              <a:buChar char="»"/>
              <a:defRPr sz="1600">
                <a:solidFill>
                  <a:srgbClr val="000000"/>
                </a:solidFill>
                <a:latin typeface="Akzidenz Grotesk BE" pitchFamily="84" charset="0"/>
              </a:defRPr>
            </a:lvl7pPr>
            <a:lvl8pPr marL="3429000" indent="-228600" eaLnBrk="0" fontAlgn="base" hangingPunct="0">
              <a:spcBef>
                <a:spcPct val="20000"/>
              </a:spcBef>
              <a:spcAft>
                <a:spcPct val="0"/>
              </a:spcAft>
              <a:buChar char="»"/>
              <a:defRPr sz="1600">
                <a:solidFill>
                  <a:srgbClr val="000000"/>
                </a:solidFill>
                <a:latin typeface="Akzidenz Grotesk BE" pitchFamily="84" charset="0"/>
              </a:defRPr>
            </a:lvl8pPr>
            <a:lvl9pPr marL="3886200" indent="-228600" eaLnBrk="0" fontAlgn="base" hangingPunct="0">
              <a:spcBef>
                <a:spcPct val="20000"/>
              </a:spcBef>
              <a:spcAft>
                <a:spcPct val="0"/>
              </a:spcAft>
              <a:buChar char="»"/>
              <a:defRPr sz="1600">
                <a:solidFill>
                  <a:srgbClr val="000000"/>
                </a:solidFill>
                <a:latin typeface="Akzidenz Grotesk BE" pitchFamily="84" charset="0"/>
              </a:defRPr>
            </a:lvl9pPr>
          </a:lstStyle>
          <a:p>
            <a:pPr>
              <a:spcBef>
                <a:spcPct val="0"/>
              </a:spcBef>
              <a:buFontTx/>
              <a:buNone/>
            </a:pPr>
            <a:fld id="{95E06BF6-11B8-4CF7-940D-DA4A067D12E1}" type="slidenum">
              <a:rPr lang="fi-FI" altLang="fi-FI" sz="1400" smtClean="0">
                <a:latin typeface="Arial" charset="0"/>
                <a:ea typeface="ＭＳ Ｐゴシック" pitchFamily="1" charset="-128"/>
              </a:rPr>
              <a:pPr>
                <a:spcBef>
                  <a:spcPct val="0"/>
                </a:spcBef>
                <a:buFontTx/>
                <a:buNone/>
              </a:pPr>
              <a:t>83</a:t>
            </a:fld>
            <a:endParaRPr lang="fi-FI" altLang="fi-FI" sz="1400" smtClean="0">
              <a:latin typeface="Arial" charset="0"/>
              <a:ea typeface="ＭＳ Ｐゴシック" pitchFamily="1" charset="-128"/>
            </a:endParaRPr>
          </a:p>
        </p:txBody>
      </p:sp>
    </p:spTree>
    <p:extLst>
      <p:ext uri="{BB962C8B-B14F-4D97-AF65-F5344CB8AC3E}">
        <p14:creationId xmlns:p14="http://schemas.microsoft.com/office/powerpoint/2010/main" val="94724752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tsikko 1"/>
          <p:cNvSpPr>
            <a:spLocks noGrp="1"/>
          </p:cNvSpPr>
          <p:nvPr>
            <p:ph type="title"/>
          </p:nvPr>
        </p:nvSpPr>
        <p:spPr>
          <a:xfrm>
            <a:off x="716574" y="476250"/>
            <a:ext cx="7772400" cy="1143000"/>
          </a:xfrm>
        </p:spPr>
        <p:txBody>
          <a:bodyPr/>
          <a:lstStyle/>
          <a:p>
            <a:r>
              <a:rPr lang="fi-FI" altLang="fi-FI" smtClean="0"/>
              <a:t>Kipupiste 6</a:t>
            </a:r>
          </a:p>
        </p:txBody>
      </p:sp>
      <p:sp>
        <p:nvSpPr>
          <p:cNvPr id="3" name="Sisällön paikkamerkki 2"/>
          <p:cNvSpPr>
            <a:spLocks noGrp="1"/>
          </p:cNvSpPr>
          <p:nvPr>
            <p:ph idx="1"/>
          </p:nvPr>
        </p:nvSpPr>
        <p:spPr>
          <a:xfrm>
            <a:off x="716574" y="1773238"/>
            <a:ext cx="7772400" cy="4114800"/>
          </a:xfrm>
        </p:spPr>
        <p:txBody>
          <a:bodyPr/>
          <a:lstStyle/>
          <a:p>
            <a:pPr marL="0" indent="0">
              <a:buFontTx/>
              <a:buNone/>
              <a:defRPr/>
            </a:pPr>
            <a:r>
              <a:rPr lang="fi-FI" sz="2400" b="1" dirty="0" smtClean="0"/>
              <a:t>Opettajatarve ja maahanmuuttajataustaisten opettajien vähäisyys</a:t>
            </a:r>
          </a:p>
          <a:p>
            <a:pPr marL="0" indent="0">
              <a:buFontTx/>
              <a:buNone/>
              <a:defRPr/>
            </a:pPr>
            <a:endParaRPr lang="fi-FI" dirty="0" smtClean="0"/>
          </a:p>
          <a:p>
            <a:pPr>
              <a:buFont typeface="Wingdings" panose="05000000000000000000" pitchFamily="2" charset="2"/>
              <a:buChar char="Ø"/>
              <a:defRPr/>
            </a:pPr>
            <a:r>
              <a:rPr lang="fi-FI" dirty="0" smtClean="0"/>
              <a:t>Selvitetään suomi toisena kielenä ja ruotsi toisena kielenä -opettajien tilanne sekä oman äidinkielen opetuksen  ja uskonnon opetuksen tilanne -&gt; tarvittaessa lisätään koulutusta</a:t>
            </a:r>
          </a:p>
          <a:p>
            <a:pPr>
              <a:buFont typeface="Wingdings" panose="05000000000000000000" pitchFamily="2" charset="2"/>
              <a:buChar char="Ø"/>
              <a:defRPr/>
            </a:pPr>
            <a:r>
              <a:rPr lang="fi-FI" dirty="0" smtClean="0"/>
              <a:t>Vakinaistetaan  maahanmuuttajataustaisen opetus- ja muun henkilöstön pätevöittävä/valmentava koulutus </a:t>
            </a:r>
          </a:p>
          <a:p>
            <a:pPr>
              <a:buFont typeface="Wingdings" panose="05000000000000000000" pitchFamily="2" charset="2"/>
              <a:buChar char="Ø"/>
              <a:defRPr/>
            </a:pPr>
            <a:r>
              <a:rPr lang="fi-FI" dirty="0" smtClean="0"/>
              <a:t>Lisätään maahanmuuttajataustaisten opettajien rekrytointia</a:t>
            </a:r>
            <a:endParaRPr lang="fi-FI" dirty="0"/>
          </a:p>
          <a:p>
            <a:pPr marL="0" indent="0">
              <a:buFontTx/>
              <a:buNone/>
              <a:defRPr/>
            </a:pPr>
            <a:endParaRPr lang="fi-FI" dirty="0" smtClean="0"/>
          </a:p>
          <a:p>
            <a:pPr>
              <a:defRPr/>
            </a:pPr>
            <a:endParaRPr lang="fi-FI" dirty="0"/>
          </a:p>
          <a:p>
            <a:pPr marL="0" indent="0">
              <a:buFontTx/>
              <a:buNone/>
              <a:defRPr/>
            </a:pPr>
            <a:endParaRPr lang="fi-FI" dirty="0" smtClean="0"/>
          </a:p>
          <a:p>
            <a:pPr marL="0" indent="0">
              <a:buFontTx/>
              <a:buNone/>
              <a:defRPr/>
            </a:pPr>
            <a:endParaRPr lang="fi-FI" dirty="0" smtClean="0"/>
          </a:p>
          <a:p>
            <a:pPr marL="0" indent="0">
              <a:buFontTx/>
              <a:buNone/>
              <a:defRPr/>
            </a:pPr>
            <a:r>
              <a:rPr lang="fi-FI" dirty="0" smtClean="0"/>
              <a:t> </a:t>
            </a:r>
            <a:endParaRPr lang="fi-FI" dirty="0"/>
          </a:p>
        </p:txBody>
      </p:sp>
      <p:sp>
        <p:nvSpPr>
          <p:cNvPr id="11268" name="Dian numeron paikkamerkki 3"/>
          <p:cNvSpPr>
            <a:spLocks noGrp="1"/>
          </p:cNvSpPr>
          <p:nvPr>
            <p:ph type="sldNum" sz="quarter" idx="12"/>
          </p:nvPr>
        </p:nvSpPr>
        <p:spPr>
          <a:noFill/>
        </p:spPr>
        <p:txBody>
          <a:bodyPr/>
          <a:lstStyle>
            <a:lvl1pPr>
              <a:spcBef>
                <a:spcPct val="20000"/>
              </a:spcBef>
              <a:buChar char="•"/>
              <a:defRPr sz="2000">
                <a:solidFill>
                  <a:schemeClr val="tx1"/>
                </a:solidFill>
                <a:latin typeface="Akzidenz Grotesk BE Md" pitchFamily="84" charset="0"/>
              </a:defRPr>
            </a:lvl1pPr>
            <a:lvl2pPr marL="742950" indent="-285750">
              <a:spcBef>
                <a:spcPct val="20000"/>
              </a:spcBef>
              <a:buChar char="–"/>
              <a:defRPr sz="1600">
                <a:solidFill>
                  <a:srgbClr val="000000"/>
                </a:solidFill>
                <a:latin typeface="Akzidenz Grotesk BE" pitchFamily="84" charset="0"/>
              </a:defRPr>
            </a:lvl2pPr>
            <a:lvl3pPr marL="1143000" indent="-228600">
              <a:spcBef>
                <a:spcPct val="20000"/>
              </a:spcBef>
              <a:buChar char="•"/>
              <a:defRPr sz="1600">
                <a:solidFill>
                  <a:srgbClr val="000000"/>
                </a:solidFill>
                <a:latin typeface="Akzidenz Grotesk BE" pitchFamily="84" charset="0"/>
              </a:defRPr>
            </a:lvl3pPr>
            <a:lvl4pPr marL="1600200" indent="-228600">
              <a:spcBef>
                <a:spcPct val="20000"/>
              </a:spcBef>
              <a:buChar char="–"/>
              <a:defRPr sz="1600">
                <a:solidFill>
                  <a:srgbClr val="000000"/>
                </a:solidFill>
                <a:latin typeface="Akzidenz Grotesk BE" pitchFamily="84" charset="0"/>
              </a:defRPr>
            </a:lvl4pPr>
            <a:lvl5pPr marL="2057400" indent="-228600">
              <a:spcBef>
                <a:spcPct val="20000"/>
              </a:spcBef>
              <a:buChar char="»"/>
              <a:defRPr sz="1600">
                <a:solidFill>
                  <a:srgbClr val="000000"/>
                </a:solidFill>
                <a:latin typeface="Akzidenz Grotesk BE" pitchFamily="84" charset="0"/>
              </a:defRPr>
            </a:lvl5pPr>
            <a:lvl6pPr marL="2514600" indent="-228600" eaLnBrk="0" fontAlgn="base" hangingPunct="0">
              <a:spcBef>
                <a:spcPct val="20000"/>
              </a:spcBef>
              <a:spcAft>
                <a:spcPct val="0"/>
              </a:spcAft>
              <a:buChar char="»"/>
              <a:defRPr sz="1600">
                <a:solidFill>
                  <a:srgbClr val="000000"/>
                </a:solidFill>
                <a:latin typeface="Akzidenz Grotesk BE" pitchFamily="84" charset="0"/>
              </a:defRPr>
            </a:lvl6pPr>
            <a:lvl7pPr marL="2971800" indent="-228600" eaLnBrk="0" fontAlgn="base" hangingPunct="0">
              <a:spcBef>
                <a:spcPct val="20000"/>
              </a:spcBef>
              <a:spcAft>
                <a:spcPct val="0"/>
              </a:spcAft>
              <a:buChar char="»"/>
              <a:defRPr sz="1600">
                <a:solidFill>
                  <a:srgbClr val="000000"/>
                </a:solidFill>
                <a:latin typeface="Akzidenz Grotesk BE" pitchFamily="84" charset="0"/>
              </a:defRPr>
            </a:lvl7pPr>
            <a:lvl8pPr marL="3429000" indent="-228600" eaLnBrk="0" fontAlgn="base" hangingPunct="0">
              <a:spcBef>
                <a:spcPct val="20000"/>
              </a:spcBef>
              <a:spcAft>
                <a:spcPct val="0"/>
              </a:spcAft>
              <a:buChar char="»"/>
              <a:defRPr sz="1600">
                <a:solidFill>
                  <a:srgbClr val="000000"/>
                </a:solidFill>
                <a:latin typeface="Akzidenz Grotesk BE" pitchFamily="84" charset="0"/>
              </a:defRPr>
            </a:lvl8pPr>
            <a:lvl9pPr marL="3886200" indent="-228600" eaLnBrk="0" fontAlgn="base" hangingPunct="0">
              <a:spcBef>
                <a:spcPct val="20000"/>
              </a:spcBef>
              <a:spcAft>
                <a:spcPct val="0"/>
              </a:spcAft>
              <a:buChar char="»"/>
              <a:defRPr sz="1600">
                <a:solidFill>
                  <a:srgbClr val="000000"/>
                </a:solidFill>
                <a:latin typeface="Akzidenz Grotesk BE" pitchFamily="84" charset="0"/>
              </a:defRPr>
            </a:lvl9pPr>
          </a:lstStyle>
          <a:p>
            <a:pPr>
              <a:spcBef>
                <a:spcPct val="0"/>
              </a:spcBef>
              <a:buFontTx/>
              <a:buNone/>
            </a:pPr>
            <a:fld id="{BBEEE03B-8327-487D-8E90-0FB3AA45B0BC}" type="slidenum">
              <a:rPr lang="fi-FI" altLang="fi-FI" sz="1400" smtClean="0">
                <a:latin typeface="Arial" charset="0"/>
                <a:ea typeface="ＭＳ Ｐゴシック" pitchFamily="1" charset="-128"/>
              </a:rPr>
              <a:pPr>
                <a:spcBef>
                  <a:spcPct val="0"/>
                </a:spcBef>
                <a:buFontTx/>
                <a:buNone/>
              </a:pPr>
              <a:t>84</a:t>
            </a:fld>
            <a:endParaRPr lang="fi-FI" altLang="fi-FI" sz="1400" smtClean="0">
              <a:latin typeface="Arial" charset="0"/>
              <a:ea typeface="ＭＳ Ｐゴシック" pitchFamily="1" charset="-128"/>
            </a:endParaRPr>
          </a:p>
        </p:txBody>
      </p:sp>
    </p:spTree>
    <p:extLst>
      <p:ext uri="{BB962C8B-B14F-4D97-AF65-F5344CB8AC3E}">
        <p14:creationId xmlns:p14="http://schemas.microsoft.com/office/powerpoint/2010/main" val="305547510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tsikko 1"/>
          <p:cNvSpPr>
            <a:spLocks noGrp="1"/>
          </p:cNvSpPr>
          <p:nvPr>
            <p:ph type="title"/>
          </p:nvPr>
        </p:nvSpPr>
        <p:spPr/>
        <p:txBody>
          <a:bodyPr/>
          <a:lstStyle/>
          <a:p>
            <a:r>
              <a:rPr lang="fi-FI" altLang="fi-FI" smtClean="0"/>
              <a:t>Kipupiste 7</a:t>
            </a:r>
          </a:p>
        </p:txBody>
      </p:sp>
      <p:sp>
        <p:nvSpPr>
          <p:cNvPr id="3" name="Sisällön paikkamerkki 2"/>
          <p:cNvSpPr>
            <a:spLocks noGrp="1"/>
          </p:cNvSpPr>
          <p:nvPr>
            <p:ph idx="1"/>
          </p:nvPr>
        </p:nvSpPr>
        <p:spPr/>
        <p:txBody>
          <a:bodyPr/>
          <a:lstStyle/>
          <a:p>
            <a:pPr marL="0" indent="0">
              <a:buFontTx/>
              <a:buNone/>
              <a:defRPr/>
            </a:pPr>
            <a:r>
              <a:rPr lang="fi-FI" sz="2400" b="1" dirty="0" smtClean="0"/>
              <a:t>Kotiäitien ja muiden koulutuksen ulkopuolella olevien koulutusmahdollisuuksien vähäisyys</a:t>
            </a:r>
          </a:p>
          <a:p>
            <a:pPr marL="0" indent="0">
              <a:buFontTx/>
              <a:buNone/>
              <a:defRPr/>
            </a:pPr>
            <a:endParaRPr lang="fi-FI" dirty="0"/>
          </a:p>
          <a:p>
            <a:pPr>
              <a:buFont typeface="Wingdings" panose="05000000000000000000" pitchFamily="2" charset="2"/>
              <a:buChar char="Ø"/>
              <a:defRPr/>
            </a:pPr>
            <a:r>
              <a:rPr lang="fi-FI" dirty="0" smtClean="0"/>
              <a:t>Hyödynnetään perhekeskustoimintaa </a:t>
            </a:r>
          </a:p>
          <a:p>
            <a:pPr>
              <a:buFont typeface="Wingdings" panose="05000000000000000000" pitchFamily="2" charset="2"/>
              <a:buChar char="Ø"/>
              <a:defRPr/>
            </a:pPr>
            <a:r>
              <a:rPr lang="fi-FI" dirty="0" smtClean="0"/>
              <a:t>Hyödynnetään vapaan sivistystyön ja kirjastojen mahdollisuuksia</a:t>
            </a:r>
          </a:p>
          <a:p>
            <a:pPr>
              <a:buFont typeface="Wingdings" panose="05000000000000000000" pitchFamily="2" charset="2"/>
              <a:buChar char="Ø"/>
              <a:defRPr/>
            </a:pPr>
            <a:r>
              <a:rPr lang="fi-FI" dirty="0" smtClean="0"/>
              <a:t>Tuetaan vapaaehtoistyötä</a:t>
            </a:r>
          </a:p>
          <a:p>
            <a:pPr>
              <a:buFont typeface="Wingdings" panose="05000000000000000000" pitchFamily="2" charset="2"/>
              <a:buChar char="Ø"/>
              <a:defRPr/>
            </a:pPr>
            <a:r>
              <a:rPr lang="fi-FI" dirty="0" smtClean="0"/>
              <a:t>Luodaan paikallisia matalan kynnyksen kieliryhmiä</a:t>
            </a:r>
            <a:endParaRPr lang="fi-FI" dirty="0"/>
          </a:p>
        </p:txBody>
      </p:sp>
      <p:sp>
        <p:nvSpPr>
          <p:cNvPr id="12292" name="Dian numeron paikkamerkki 3"/>
          <p:cNvSpPr>
            <a:spLocks noGrp="1"/>
          </p:cNvSpPr>
          <p:nvPr>
            <p:ph type="sldNum" sz="quarter" idx="12"/>
          </p:nvPr>
        </p:nvSpPr>
        <p:spPr>
          <a:noFill/>
        </p:spPr>
        <p:txBody>
          <a:bodyPr/>
          <a:lstStyle>
            <a:lvl1pPr>
              <a:spcBef>
                <a:spcPct val="20000"/>
              </a:spcBef>
              <a:buChar char="•"/>
              <a:defRPr sz="2000">
                <a:solidFill>
                  <a:schemeClr val="tx1"/>
                </a:solidFill>
                <a:latin typeface="Akzidenz Grotesk BE Md" pitchFamily="84" charset="0"/>
              </a:defRPr>
            </a:lvl1pPr>
            <a:lvl2pPr marL="742950" indent="-285750">
              <a:spcBef>
                <a:spcPct val="20000"/>
              </a:spcBef>
              <a:buChar char="–"/>
              <a:defRPr sz="1600">
                <a:solidFill>
                  <a:srgbClr val="000000"/>
                </a:solidFill>
                <a:latin typeface="Akzidenz Grotesk BE" pitchFamily="84" charset="0"/>
              </a:defRPr>
            </a:lvl2pPr>
            <a:lvl3pPr marL="1143000" indent="-228600">
              <a:spcBef>
                <a:spcPct val="20000"/>
              </a:spcBef>
              <a:buChar char="•"/>
              <a:defRPr sz="1600">
                <a:solidFill>
                  <a:srgbClr val="000000"/>
                </a:solidFill>
                <a:latin typeface="Akzidenz Grotesk BE" pitchFamily="84" charset="0"/>
              </a:defRPr>
            </a:lvl3pPr>
            <a:lvl4pPr marL="1600200" indent="-228600">
              <a:spcBef>
                <a:spcPct val="20000"/>
              </a:spcBef>
              <a:buChar char="–"/>
              <a:defRPr sz="1600">
                <a:solidFill>
                  <a:srgbClr val="000000"/>
                </a:solidFill>
                <a:latin typeface="Akzidenz Grotesk BE" pitchFamily="84" charset="0"/>
              </a:defRPr>
            </a:lvl4pPr>
            <a:lvl5pPr marL="2057400" indent="-228600">
              <a:spcBef>
                <a:spcPct val="20000"/>
              </a:spcBef>
              <a:buChar char="»"/>
              <a:defRPr sz="1600">
                <a:solidFill>
                  <a:srgbClr val="000000"/>
                </a:solidFill>
                <a:latin typeface="Akzidenz Grotesk BE" pitchFamily="84" charset="0"/>
              </a:defRPr>
            </a:lvl5pPr>
            <a:lvl6pPr marL="2514600" indent="-228600" eaLnBrk="0" fontAlgn="base" hangingPunct="0">
              <a:spcBef>
                <a:spcPct val="20000"/>
              </a:spcBef>
              <a:spcAft>
                <a:spcPct val="0"/>
              </a:spcAft>
              <a:buChar char="»"/>
              <a:defRPr sz="1600">
                <a:solidFill>
                  <a:srgbClr val="000000"/>
                </a:solidFill>
                <a:latin typeface="Akzidenz Grotesk BE" pitchFamily="84" charset="0"/>
              </a:defRPr>
            </a:lvl6pPr>
            <a:lvl7pPr marL="2971800" indent="-228600" eaLnBrk="0" fontAlgn="base" hangingPunct="0">
              <a:spcBef>
                <a:spcPct val="20000"/>
              </a:spcBef>
              <a:spcAft>
                <a:spcPct val="0"/>
              </a:spcAft>
              <a:buChar char="»"/>
              <a:defRPr sz="1600">
                <a:solidFill>
                  <a:srgbClr val="000000"/>
                </a:solidFill>
                <a:latin typeface="Akzidenz Grotesk BE" pitchFamily="84" charset="0"/>
              </a:defRPr>
            </a:lvl7pPr>
            <a:lvl8pPr marL="3429000" indent="-228600" eaLnBrk="0" fontAlgn="base" hangingPunct="0">
              <a:spcBef>
                <a:spcPct val="20000"/>
              </a:spcBef>
              <a:spcAft>
                <a:spcPct val="0"/>
              </a:spcAft>
              <a:buChar char="»"/>
              <a:defRPr sz="1600">
                <a:solidFill>
                  <a:srgbClr val="000000"/>
                </a:solidFill>
                <a:latin typeface="Akzidenz Grotesk BE" pitchFamily="84" charset="0"/>
              </a:defRPr>
            </a:lvl8pPr>
            <a:lvl9pPr marL="3886200" indent="-228600" eaLnBrk="0" fontAlgn="base" hangingPunct="0">
              <a:spcBef>
                <a:spcPct val="20000"/>
              </a:spcBef>
              <a:spcAft>
                <a:spcPct val="0"/>
              </a:spcAft>
              <a:buChar char="»"/>
              <a:defRPr sz="1600">
                <a:solidFill>
                  <a:srgbClr val="000000"/>
                </a:solidFill>
                <a:latin typeface="Akzidenz Grotesk BE" pitchFamily="84" charset="0"/>
              </a:defRPr>
            </a:lvl9pPr>
          </a:lstStyle>
          <a:p>
            <a:pPr>
              <a:spcBef>
                <a:spcPct val="0"/>
              </a:spcBef>
              <a:buFontTx/>
              <a:buNone/>
            </a:pPr>
            <a:fld id="{0D1B9592-9801-4114-8E0B-CE581DE115A6}" type="slidenum">
              <a:rPr lang="fi-FI" altLang="fi-FI" sz="1400" smtClean="0">
                <a:latin typeface="Arial" charset="0"/>
                <a:ea typeface="ＭＳ Ｐゴシック" pitchFamily="1" charset="-128"/>
              </a:rPr>
              <a:pPr>
                <a:spcBef>
                  <a:spcPct val="0"/>
                </a:spcBef>
                <a:buFontTx/>
                <a:buNone/>
              </a:pPr>
              <a:t>85</a:t>
            </a:fld>
            <a:endParaRPr lang="fi-FI" altLang="fi-FI" sz="1400" smtClean="0">
              <a:latin typeface="Arial" charset="0"/>
              <a:ea typeface="ＭＳ Ｐゴシック" pitchFamily="1" charset="-128"/>
            </a:endParaRPr>
          </a:p>
        </p:txBody>
      </p:sp>
    </p:spTree>
    <p:extLst>
      <p:ext uri="{BB962C8B-B14F-4D97-AF65-F5344CB8AC3E}">
        <p14:creationId xmlns:p14="http://schemas.microsoft.com/office/powerpoint/2010/main" val="418015444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tsikko 1"/>
          <p:cNvSpPr>
            <a:spLocks noGrp="1"/>
          </p:cNvSpPr>
          <p:nvPr>
            <p:ph type="title"/>
          </p:nvPr>
        </p:nvSpPr>
        <p:spPr>
          <a:xfrm>
            <a:off x="820805" y="188640"/>
            <a:ext cx="7843839" cy="1368152"/>
          </a:xfrm>
        </p:spPr>
        <p:txBody>
          <a:bodyPr/>
          <a:lstStyle/>
          <a:p>
            <a:r>
              <a:rPr lang="fi-FI" altLang="fi-FI" dirty="0" smtClean="0"/>
              <a:t>Kipupiste 8</a:t>
            </a:r>
          </a:p>
        </p:txBody>
      </p:sp>
      <p:sp>
        <p:nvSpPr>
          <p:cNvPr id="3" name="Sisällön paikkamerkki 2"/>
          <p:cNvSpPr>
            <a:spLocks noGrp="1"/>
          </p:cNvSpPr>
          <p:nvPr>
            <p:ph idx="1"/>
          </p:nvPr>
        </p:nvSpPr>
        <p:spPr>
          <a:xfrm>
            <a:off x="251520" y="1196752"/>
            <a:ext cx="8712968" cy="4618261"/>
          </a:xfrm>
        </p:spPr>
        <p:txBody>
          <a:bodyPr/>
          <a:lstStyle/>
          <a:p>
            <a:pPr marL="0" indent="0">
              <a:buFontTx/>
              <a:buNone/>
              <a:defRPr/>
            </a:pPr>
            <a:r>
              <a:rPr lang="fi-FI" sz="2400" b="1" dirty="0" smtClean="0"/>
              <a:t>Kulttuuriset ristiriidat oppilaitoksissa</a:t>
            </a:r>
          </a:p>
          <a:p>
            <a:pPr marL="0" indent="0">
              <a:buFontTx/>
              <a:buNone/>
              <a:defRPr/>
            </a:pPr>
            <a:endParaRPr lang="fi-FI" sz="2400" dirty="0"/>
          </a:p>
          <a:p>
            <a:pPr>
              <a:buFont typeface="Wingdings" panose="05000000000000000000" pitchFamily="2" charset="2"/>
              <a:buChar char="Ø"/>
              <a:defRPr/>
            </a:pPr>
            <a:r>
              <a:rPr lang="fi-FI" dirty="0" smtClean="0"/>
              <a:t>Oppilaitoksissa/korkeakouluissa keskeisenä voimavarana oppilas- </a:t>
            </a:r>
            <a:r>
              <a:rPr lang="fi-FI" dirty="0"/>
              <a:t>ja opiskelijakunnat </a:t>
            </a:r>
            <a:r>
              <a:rPr lang="fi-FI" dirty="0" smtClean="0"/>
              <a:t>ja tutortoiminta</a:t>
            </a:r>
          </a:p>
          <a:p>
            <a:pPr>
              <a:buFont typeface="Wingdings" panose="05000000000000000000" pitchFamily="2" charset="2"/>
              <a:buChar char="Ø"/>
              <a:defRPr/>
            </a:pPr>
            <a:r>
              <a:rPr lang="fi-FI" dirty="0" smtClean="0"/>
              <a:t>Järjestetään kasvatus- ja koulutus- ja muun toimialan henkilöstön perus- ja täydennyskoulutusta, </a:t>
            </a:r>
            <a:r>
              <a:rPr lang="fi-FI" dirty="0" err="1" smtClean="0"/>
              <a:t>ryhmäyttämisen</a:t>
            </a:r>
            <a:r>
              <a:rPr lang="fi-FI" dirty="0" smtClean="0"/>
              <a:t>  taidot keskeisiä</a:t>
            </a:r>
          </a:p>
          <a:p>
            <a:pPr>
              <a:buFont typeface="Wingdings" panose="05000000000000000000" pitchFamily="2" charset="2"/>
              <a:buChar char="Ø"/>
              <a:defRPr/>
            </a:pPr>
            <a:r>
              <a:rPr lang="fi-FI" dirty="0" smtClean="0"/>
              <a:t>Valmistetaan/kootaan monikulttuurisuustyötä koskevia tukimateriaaleja, työkaluja ja hyviä käytäntöjä </a:t>
            </a:r>
          </a:p>
          <a:p>
            <a:pPr>
              <a:defRPr/>
            </a:pPr>
            <a:endParaRPr lang="fi-FI" dirty="0" smtClean="0"/>
          </a:p>
        </p:txBody>
      </p:sp>
      <p:sp>
        <p:nvSpPr>
          <p:cNvPr id="13316" name="Dian numeron paikkamerkki 3"/>
          <p:cNvSpPr>
            <a:spLocks noGrp="1"/>
          </p:cNvSpPr>
          <p:nvPr>
            <p:ph type="sldNum" sz="quarter" idx="12"/>
          </p:nvPr>
        </p:nvSpPr>
        <p:spPr>
          <a:noFill/>
        </p:spPr>
        <p:txBody>
          <a:bodyPr/>
          <a:lstStyle>
            <a:lvl1pPr>
              <a:spcBef>
                <a:spcPct val="20000"/>
              </a:spcBef>
              <a:buChar char="•"/>
              <a:defRPr sz="2000">
                <a:solidFill>
                  <a:schemeClr val="tx1"/>
                </a:solidFill>
                <a:latin typeface="Akzidenz Grotesk BE Md" pitchFamily="84" charset="0"/>
              </a:defRPr>
            </a:lvl1pPr>
            <a:lvl2pPr marL="742950" indent="-285750">
              <a:spcBef>
                <a:spcPct val="20000"/>
              </a:spcBef>
              <a:buChar char="–"/>
              <a:defRPr sz="1600">
                <a:solidFill>
                  <a:srgbClr val="000000"/>
                </a:solidFill>
                <a:latin typeface="Akzidenz Grotesk BE" pitchFamily="84" charset="0"/>
              </a:defRPr>
            </a:lvl2pPr>
            <a:lvl3pPr marL="1143000" indent="-228600">
              <a:spcBef>
                <a:spcPct val="20000"/>
              </a:spcBef>
              <a:buChar char="•"/>
              <a:defRPr sz="1600">
                <a:solidFill>
                  <a:srgbClr val="000000"/>
                </a:solidFill>
                <a:latin typeface="Akzidenz Grotesk BE" pitchFamily="84" charset="0"/>
              </a:defRPr>
            </a:lvl3pPr>
            <a:lvl4pPr marL="1600200" indent="-228600">
              <a:spcBef>
                <a:spcPct val="20000"/>
              </a:spcBef>
              <a:buChar char="–"/>
              <a:defRPr sz="1600">
                <a:solidFill>
                  <a:srgbClr val="000000"/>
                </a:solidFill>
                <a:latin typeface="Akzidenz Grotesk BE" pitchFamily="84" charset="0"/>
              </a:defRPr>
            </a:lvl4pPr>
            <a:lvl5pPr marL="2057400" indent="-228600">
              <a:spcBef>
                <a:spcPct val="20000"/>
              </a:spcBef>
              <a:buChar char="»"/>
              <a:defRPr sz="1600">
                <a:solidFill>
                  <a:srgbClr val="000000"/>
                </a:solidFill>
                <a:latin typeface="Akzidenz Grotesk BE" pitchFamily="84" charset="0"/>
              </a:defRPr>
            </a:lvl5pPr>
            <a:lvl6pPr marL="2514600" indent="-228600" eaLnBrk="0" fontAlgn="base" hangingPunct="0">
              <a:spcBef>
                <a:spcPct val="20000"/>
              </a:spcBef>
              <a:spcAft>
                <a:spcPct val="0"/>
              </a:spcAft>
              <a:buChar char="»"/>
              <a:defRPr sz="1600">
                <a:solidFill>
                  <a:srgbClr val="000000"/>
                </a:solidFill>
                <a:latin typeface="Akzidenz Grotesk BE" pitchFamily="84" charset="0"/>
              </a:defRPr>
            </a:lvl6pPr>
            <a:lvl7pPr marL="2971800" indent="-228600" eaLnBrk="0" fontAlgn="base" hangingPunct="0">
              <a:spcBef>
                <a:spcPct val="20000"/>
              </a:spcBef>
              <a:spcAft>
                <a:spcPct val="0"/>
              </a:spcAft>
              <a:buChar char="»"/>
              <a:defRPr sz="1600">
                <a:solidFill>
                  <a:srgbClr val="000000"/>
                </a:solidFill>
                <a:latin typeface="Akzidenz Grotesk BE" pitchFamily="84" charset="0"/>
              </a:defRPr>
            </a:lvl7pPr>
            <a:lvl8pPr marL="3429000" indent="-228600" eaLnBrk="0" fontAlgn="base" hangingPunct="0">
              <a:spcBef>
                <a:spcPct val="20000"/>
              </a:spcBef>
              <a:spcAft>
                <a:spcPct val="0"/>
              </a:spcAft>
              <a:buChar char="»"/>
              <a:defRPr sz="1600">
                <a:solidFill>
                  <a:srgbClr val="000000"/>
                </a:solidFill>
                <a:latin typeface="Akzidenz Grotesk BE" pitchFamily="84" charset="0"/>
              </a:defRPr>
            </a:lvl8pPr>
            <a:lvl9pPr marL="3886200" indent="-228600" eaLnBrk="0" fontAlgn="base" hangingPunct="0">
              <a:spcBef>
                <a:spcPct val="20000"/>
              </a:spcBef>
              <a:spcAft>
                <a:spcPct val="0"/>
              </a:spcAft>
              <a:buChar char="»"/>
              <a:defRPr sz="1600">
                <a:solidFill>
                  <a:srgbClr val="000000"/>
                </a:solidFill>
                <a:latin typeface="Akzidenz Grotesk BE" pitchFamily="84" charset="0"/>
              </a:defRPr>
            </a:lvl9pPr>
          </a:lstStyle>
          <a:p>
            <a:pPr>
              <a:spcBef>
                <a:spcPct val="0"/>
              </a:spcBef>
              <a:buFontTx/>
              <a:buNone/>
            </a:pPr>
            <a:fld id="{0F2E751B-9F86-4885-BF4A-95916E8053B1}" type="slidenum">
              <a:rPr lang="fi-FI" altLang="fi-FI" sz="1400" smtClean="0">
                <a:latin typeface="Arial" charset="0"/>
                <a:ea typeface="ＭＳ Ｐゴシック" pitchFamily="1" charset="-128"/>
              </a:rPr>
              <a:pPr>
                <a:spcBef>
                  <a:spcPct val="0"/>
                </a:spcBef>
                <a:buFontTx/>
                <a:buNone/>
              </a:pPr>
              <a:t>86</a:t>
            </a:fld>
            <a:endParaRPr lang="fi-FI" altLang="fi-FI" sz="1400" smtClean="0">
              <a:latin typeface="Arial" charset="0"/>
              <a:ea typeface="ＭＳ Ｐゴシック" pitchFamily="1" charset="-128"/>
            </a:endParaRPr>
          </a:p>
        </p:txBody>
      </p:sp>
    </p:spTree>
    <p:extLst>
      <p:ext uri="{BB962C8B-B14F-4D97-AF65-F5344CB8AC3E}">
        <p14:creationId xmlns:p14="http://schemas.microsoft.com/office/powerpoint/2010/main" val="13148516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tsikko 1"/>
          <p:cNvSpPr>
            <a:spLocks noGrp="1"/>
          </p:cNvSpPr>
          <p:nvPr>
            <p:ph type="title"/>
          </p:nvPr>
        </p:nvSpPr>
        <p:spPr>
          <a:xfrm>
            <a:off x="820805" y="188640"/>
            <a:ext cx="7843839" cy="1368152"/>
          </a:xfrm>
        </p:spPr>
        <p:txBody>
          <a:bodyPr/>
          <a:lstStyle/>
          <a:p>
            <a:r>
              <a:rPr lang="fi-FI" altLang="fi-FI" dirty="0" smtClean="0"/>
              <a:t>Kipupiste </a:t>
            </a:r>
            <a:r>
              <a:rPr lang="fi-FI" altLang="fi-FI" dirty="0"/>
              <a:t>9</a:t>
            </a:r>
            <a:endParaRPr lang="fi-FI" altLang="fi-FI" dirty="0" smtClean="0"/>
          </a:p>
        </p:txBody>
      </p:sp>
      <p:sp>
        <p:nvSpPr>
          <p:cNvPr id="3" name="Sisällön paikkamerkki 2"/>
          <p:cNvSpPr>
            <a:spLocks noGrp="1"/>
          </p:cNvSpPr>
          <p:nvPr>
            <p:ph idx="1"/>
          </p:nvPr>
        </p:nvSpPr>
        <p:spPr>
          <a:xfrm>
            <a:off x="251520" y="1196752"/>
            <a:ext cx="8712968" cy="4618261"/>
          </a:xfrm>
        </p:spPr>
        <p:txBody>
          <a:bodyPr/>
          <a:lstStyle/>
          <a:p>
            <a:pPr marL="0" indent="0">
              <a:buFontTx/>
              <a:buNone/>
              <a:defRPr/>
            </a:pPr>
            <a:r>
              <a:rPr lang="fi-FI" b="1" dirty="0" smtClean="0"/>
              <a:t>Uskontojen välisen vuoropuhelun puute</a:t>
            </a:r>
          </a:p>
          <a:p>
            <a:pPr marL="0" indent="0">
              <a:buFontTx/>
              <a:buNone/>
              <a:defRPr/>
            </a:pPr>
            <a:endParaRPr lang="fi-FI" b="1" dirty="0"/>
          </a:p>
          <a:p>
            <a:pPr>
              <a:buFont typeface="Wingdings" panose="05000000000000000000" pitchFamily="2" charset="2"/>
              <a:buChar char="Ø"/>
              <a:defRPr/>
            </a:pPr>
            <a:r>
              <a:rPr lang="fi-FI" dirty="0" smtClean="0"/>
              <a:t>Toiminnan laajentaminen</a:t>
            </a:r>
          </a:p>
          <a:p>
            <a:pPr lvl="0">
              <a:buFont typeface="Wingdings" panose="05000000000000000000" pitchFamily="2" charset="2"/>
              <a:buChar char="Ø"/>
              <a:defRPr/>
            </a:pPr>
            <a:r>
              <a:rPr lang="fi-FI" dirty="0"/>
              <a:t>U</a:t>
            </a:r>
            <a:r>
              <a:rPr lang="fi-FI" dirty="0" smtClean="0"/>
              <a:t>usi </a:t>
            </a:r>
            <a:r>
              <a:rPr lang="fi-FI" dirty="0"/>
              <a:t>avustusmääräraha uskontojen välisen vuoropuhelun tukemiseen.</a:t>
            </a:r>
            <a:br>
              <a:rPr lang="fi-FI" dirty="0"/>
            </a:br>
            <a:endParaRPr lang="fi-FI" dirty="0"/>
          </a:p>
          <a:p>
            <a:pPr>
              <a:buFont typeface="Wingdings" panose="05000000000000000000" pitchFamily="2" charset="2"/>
              <a:buChar char="Ø"/>
              <a:defRPr/>
            </a:pPr>
            <a:endParaRPr lang="fi-FI" dirty="0" smtClean="0"/>
          </a:p>
        </p:txBody>
      </p:sp>
      <p:sp>
        <p:nvSpPr>
          <p:cNvPr id="13316" name="Dian numeron paikkamerkki 3"/>
          <p:cNvSpPr>
            <a:spLocks noGrp="1"/>
          </p:cNvSpPr>
          <p:nvPr>
            <p:ph type="sldNum" sz="quarter" idx="12"/>
          </p:nvPr>
        </p:nvSpPr>
        <p:spPr>
          <a:noFill/>
        </p:spPr>
        <p:txBody>
          <a:bodyPr/>
          <a:lstStyle>
            <a:lvl1pPr>
              <a:spcBef>
                <a:spcPct val="20000"/>
              </a:spcBef>
              <a:buChar char="•"/>
              <a:defRPr sz="2000">
                <a:solidFill>
                  <a:schemeClr val="tx1"/>
                </a:solidFill>
                <a:latin typeface="Akzidenz Grotesk BE Md" pitchFamily="84" charset="0"/>
              </a:defRPr>
            </a:lvl1pPr>
            <a:lvl2pPr marL="742950" indent="-285750">
              <a:spcBef>
                <a:spcPct val="20000"/>
              </a:spcBef>
              <a:buChar char="–"/>
              <a:defRPr sz="1600">
                <a:solidFill>
                  <a:srgbClr val="000000"/>
                </a:solidFill>
                <a:latin typeface="Akzidenz Grotesk BE" pitchFamily="84" charset="0"/>
              </a:defRPr>
            </a:lvl2pPr>
            <a:lvl3pPr marL="1143000" indent="-228600">
              <a:spcBef>
                <a:spcPct val="20000"/>
              </a:spcBef>
              <a:buChar char="•"/>
              <a:defRPr sz="1600">
                <a:solidFill>
                  <a:srgbClr val="000000"/>
                </a:solidFill>
                <a:latin typeface="Akzidenz Grotesk BE" pitchFamily="84" charset="0"/>
              </a:defRPr>
            </a:lvl3pPr>
            <a:lvl4pPr marL="1600200" indent="-228600">
              <a:spcBef>
                <a:spcPct val="20000"/>
              </a:spcBef>
              <a:buChar char="–"/>
              <a:defRPr sz="1600">
                <a:solidFill>
                  <a:srgbClr val="000000"/>
                </a:solidFill>
                <a:latin typeface="Akzidenz Grotesk BE" pitchFamily="84" charset="0"/>
              </a:defRPr>
            </a:lvl4pPr>
            <a:lvl5pPr marL="2057400" indent="-228600">
              <a:spcBef>
                <a:spcPct val="20000"/>
              </a:spcBef>
              <a:buChar char="»"/>
              <a:defRPr sz="1600">
                <a:solidFill>
                  <a:srgbClr val="000000"/>
                </a:solidFill>
                <a:latin typeface="Akzidenz Grotesk BE" pitchFamily="84" charset="0"/>
              </a:defRPr>
            </a:lvl5pPr>
            <a:lvl6pPr marL="2514600" indent="-228600" eaLnBrk="0" fontAlgn="base" hangingPunct="0">
              <a:spcBef>
                <a:spcPct val="20000"/>
              </a:spcBef>
              <a:spcAft>
                <a:spcPct val="0"/>
              </a:spcAft>
              <a:buChar char="»"/>
              <a:defRPr sz="1600">
                <a:solidFill>
                  <a:srgbClr val="000000"/>
                </a:solidFill>
                <a:latin typeface="Akzidenz Grotesk BE" pitchFamily="84" charset="0"/>
              </a:defRPr>
            </a:lvl6pPr>
            <a:lvl7pPr marL="2971800" indent="-228600" eaLnBrk="0" fontAlgn="base" hangingPunct="0">
              <a:spcBef>
                <a:spcPct val="20000"/>
              </a:spcBef>
              <a:spcAft>
                <a:spcPct val="0"/>
              </a:spcAft>
              <a:buChar char="»"/>
              <a:defRPr sz="1600">
                <a:solidFill>
                  <a:srgbClr val="000000"/>
                </a:solidFill>
                <a:latin typeface="Akzidenz Grotesk BE" pitchFamily="84" charset="0"/>
              </a:defRPr>
            </a:lvl7pPr>
            <a:lvl8pPr marL="3429000" indent="-228600" eaLnBrk="0" fontAlgn="base" hangingPunct="0">
              <a:spcBef>
                <a:spcPct val="20000"/>
              </a:spcBef>
              <a:spcAft>
                <a:spcPct val="0"/>
              </a:spcAft>
              <a:buChar char="»"/>
              <a:defRPr sz="1600">
                <a:solidFill>
                  <a:srgbClr val="000000"/>
                </a:solidFill>
                <a:latin typeface="Akzidenz Grotesk BE" pitchFamily="84" charset="0"/>
              </a:defRPr>
            </a:lvl8pPr>
            <a:lvl9pPr marL="3886200" indent="-228600" eaLnBrk="0" fontAlgn="base" hangingPunct="0">
              <a:spcBef>
                <a:spcPct val="20000"/>
              </a:spcBef>
              <a:spcAft>
                <a:spcPct val="0"/>
              </a:spcAft>
              <a:buChar char="»"/>
              <a:defRPr sz="1600">
                <a:solidFill>
                  <a:srgbClr val="000000"/>
                </a:solidFill>
                <a:latin typeface="Akzidenz Grotesk BE" pitchFamily="84" charset="0"/>
              </a:defRPr>
            </a:lvl9pPr>
          </a:lstStyle>
          <a:p>
            <a:pPr>
              <a:spcBef>
                <a:spcPct val="0"/>
              </a:spcBef>
              <a:buFontTx/>
              <a:buNone/>
            </a:pPr>
            <a:fld id="{0F2E751B-9F86-4885-BF4A-95916E8053B1}" type="slidenum">
              <a:rPr lang="fi-FI" altLang="fi-FI" sz="1400" smtClean="0">
                <a:latin typeface="Arial" charset="0"/>
                <a:ea typeface="ＭＳ Ｐゴシック" pitchFamily="1" charset="-128"/>
              </a:rPr>
              <a:pPr>
                <a:spcBef>
                  <a:spcPct val="0"/>
                </a:spcBef>
                <a:buFontTx/>
                <a:buNone/>
              </a:pPr>
              <a:t>87</a:t>
            </a:fld>
            <a:endParaRPr lang="fi-FI" altLang="fi-FI" sz="1400" smtClean="0">
              <a:latin typeface="Arial" charset="0"/>
              <a:ea typeface="ＭＳ Ｐゴシック" pitchFamily="1" charset="-128"/>
            </a:endParaRPr>
          </a:p>
        </p:txBody>
      </p:sp>
    </p:spTree>
    <p:extLst>
      <p:ext uri="{BB962C8B-B14F-4D97-AF65-F5344CB8AC3E}">
        <p14:creationId xmlns:p14="http://schemas.microsoft.com/office/powerpoint/2010/main" val="381329575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tsikko 1"/>
          <p:cNvSpPr>
            <a:spLocks noGrp="1"/>
          </p:cNvSpPr>
          <p:nvPr>
            <p:ph type="title"/>
          </p:nvPr>
        </p:nvSpPr>
        <p:spPr>
          <a:xfrm>
            <a:off x="820805" y="116632"/>
            <a:ext cx="7843839" cy="1740732"/>
          </a:xfrm>
        </p:spPr>
        <p:txBody>
          <a:bodyPr/>
          <a:lstStyle/>
          <a:p>
            <a:r>
              <a:rPr lang="fi-FI" altLang="fi-FI" smtClean="0"/>
              <a:t>Kipupiste 10 </a:t>
            </a:r>
            <a:endParaRPr lang="fi-FI" altLang="fi-FI" dirty="0" smtClean="0"/>
          </a:p>
        </p:txBody>
      </p:sp>
      <p:sp>
        <p:nvSpPr>
          <p:cNvPr id="3" name="Sisällön paikkamerkki 2"/>
          <p:cNvSpPr>
            <a:spLocks noGrp="1"/>
          </p:cNvSpPr>
          <p:nvPr>
            <p:ph idx="1"/>
          </p:nvPr>
        </p:nvSpPr>
        <p:spPr>
          <a:xfrm>
            <a:off x="179512" y="1412776"/>
            <a:ext cx="8784976" cy="4475262"/>
          </a:xfrm>
        </p:spPr>
        <p:txBody>
          <a:bodyPr/>
          <a:lstStyle/>
          <a:p>
            <a:pPr marL="0" indent="0">
              <a:buFontTx/>
              <a:buNone/>
              <a:defRPr/>
            </a:pPr>
            <a:r>
              <a:rPr lang="fi-FI" b="1" dirty="0" smtClean="0"/>
              <a:t>Vähäinen osallisuus taide- ja kulttuuritoiminnassa, nuorisotyössä ja liikunnassa</a:t>
            </a:r>
          </a:p>
          <a:p>
            <a:pPr>
              <a:defRPr/>
            </a:pPr>
            <a:r>
              <a:rPr lang="fi-FI" dirty="0" smtClean="0"/>
              <a:t>Vahvistetaan maahanmuuttajille suunnattua taide-, kulttuuri- ja liikuntapalvelujen  tarjontaa,  huolehditaan omakielisen kirjallisuuden tarjonnasta</a:t>
            </a:r>
          </a:p>
          <a:p>
            <a:pPr>
              <a:defRPr/>
            </a:pPr>
            <a:r>
              <a:rPr lang="fi-FI" dirty="0" smtClean="0"/>
              <a:t>Lisätään yhteisöllistä vapaa-ajantoimintaa kohtaamisen ja yhdessä tekemisen tukemiseksi</a:t>
            </a:r>
          </a:p>
          <a:p>
            <a:pPr>
              <a:defRPr/>
            </a:pPr>
            <a:r>
              <a:rPr lang="fi-FI" dirty="0" err="1" smtClean="0"/>
              <a:t>Täydennyskoulutetaan</a:t>
            </a:r>
            <a:r>
              <a:rPr lang="fi-FI" dirty="0" smtClean="0"/>
              <a:t> työpajojen ja kuntien nuorisotyötekijöitä</a:t>
            </a:r>
          </a:p>
          <a:p>
            <a:pPr>
              <a:defRPr/>
            </a:pPr>
            <a:r>
              <a:rPr lang="fi-FI" dirty="0" smtClean="0"/>
              <a:t>Tuetaan hankerahoituksella nuorten turvapaikanhakijoiden aktivointia</a:t>
            </a:r>
          </a:p>
          <a:p>
            <a:pPr>
              <a:defRPr/>
            </a:pPr>
            <a:r>
              <a:rPr lang="fi-FI" dirty="0" smtClean="0"/>
              <a:t>Suunnataan yhdenvertaiseen liikuntaan liittyvää avustusta erityisesti naisten ja tyttöjen ja vaikeimmin tavoitettavien ryhmien saamiseksi liikunnan piiriin  </a:t>
            </a:r>
          </a:p>
          <a:p>
            <a:pPr>
              <a:defRPr/>
            </a:pPr>
            <a:endParaRPr lang="fi-FI" dirty="0"/>
          </a:p>
        </p:txBody>
      </p:sp>
      <p:sp>
        <p:nvSpPr>
          <p:cNvPr id="14340" name="Dian numeron paikkamerkki 3"/>
          <p:cNvSpPr>
            <a:spLocks noGrp="1"/>
          </p:cNvSpPr>
          <p:nvPr>
            <p:ph type="sldNum" sz="quarter" idx="12"/>
          </p:nvPr>
        </p:nvSpPr>
        <p:spPr>
          <a:noFill/>
        </p:spPr>
        <p:txBody>
          <a:bodyPr/>
          <a:lstStyle>
            <a:lvl1pPr>
              <a:spcBef>
                <a:spcPct val="20000"/>
              </a:spcBef>
              <a:buChar char="•"/>
              <a:defRPr sz="2000">
                <a:solidFill>
                  <a:schemeClr val="tx1"/>
                </a:solidFill>
                <a:latin typeface="Akzidenz Grotesk BE Md" pitchFamily="84" charset="0"/>
              </a:defRPr>
            </a:lvl1pPr>
            <a:lvl2pPr marL="742950" indent="-285750">
              <a:spcBef>
                <a:spcPct val="20000"/>
              </a:spcBef>
              <a:buChar char="–"/>
              <a:defRPr sz="1600">
                <a:solidFill>
                  <a:srgbClr val="000000"/>
                </a:solidFill>
                <a:latin typeface="Akzidenz Grotesk BE" pitchFamily="84" charset="0"/>
              </a:defRPr>
            </a:lvl2pPr>
            <a:lvl3pPr marL="1143000" indent="-228600">
              <a:spcBef>
                <a:spcPct val="20000"/>
              </a:spcBef>
              <a:buChar char="•"/>
              <a:defRPr sz="1600">
                <a:solidFill>
                  <a:srgbClr val="000000"/>
                </a:solidFill>
                <a:latin typeface="Akzidenz Grotesk BE" pitchFamily="84" charset="0"/>
              </a:defRPr>
            </a:lvl3pPr>
            <a:lvl4pPr marL="1600200" indent="-228600">
              <a:spcBef>
                <a:spcPct val="20000"/>
              </a:spcBef>
              <a:buChar char="–"/>
              <a:defRPr sz="1600">
                <a:solidFill>
                  <a:srgbClr val="000000"/>
                </a:solidFill>
                <a:latin typeface="Akzidenz Grotesk BE" pitchFamily="84" charset="0"/>
              </a:defRPr>
            </a:lvl4pPr>
            <a:lvl5pPr marL="2057400" indent="-228600">
              <a:spcBef>
                <a:spcPct val="20000"/>
              </a:spcBef>
              <a:buChar char="»"/>
              <a:defRPr sz="1600">
                <a:solidFill>
                  <a:srgbClr val="000000"/>
                </a:solidFill>
                <a:latin typeface="Akzidenz Grotesk BE" pitchFamily="84" charset="0"/>
              </a:defRPr>
            </a:lvl5pPr>
            <a:lvl6pPr marL="2514600" indent="-228600" eaLnBrk="0" fontAlgn="base" hangingPunct="0">
              <a:spcBef>
                <a:spcPct val="20000"/>
              </a:spcBef>
              <a:spcAft>
                <a:spcPct val="0"/>
              </a:spcAft>
              <a:buChar char="»"/>
              <a:defRPr sz="1600">
                <a:solidFill>
                  <a:srgbClr val="000000"/>
                </a:solidFill>
                <a:latin typeface="Akzidenz Grotesk BE" pitchFamily="84" charset="0"/>
              </a:defRPr>
            </a:lvl6pPr>
            <a:lvl7pPr marL="2971800" indent="-228600" eaLnBrk="0" fontAlgn="base" hangingPunct="0">
              <a:spcBef>
                <a:spcPct val="20000"/>
              </a:spcBef>
              <a:spcAft>
                <a:spcPct val="0"/>
              </a:spcAft>
              <a:buChar char="»"/>
              <a:defRPr sz="1600">
                <a:solidFill>
                  <a:srgbClr val="000000"/>
                </a:solidFill>
                <a:latin typeface="Akzidenz Grotesk BE" pitchFamily="84" charset="0"/>
              </a:defRPr>
            </a:lvl7pPr>
            <a:lvl8pPr marL="3429000" indent="-228600" eaLnBrk="0" fontAlgn="base" hangingPunct="0">
              <a:spcBef>
                <a:spcPct val="20000"/>
              </a:spcBef>
              <a:spcAft>
                <a:spcPct val="0"/>
              </a:spcAft>
              <a:buChar char="»"/>
              <a:defRPr sz="1600">
                <a:solidFill>
                  <a:srgbClr val="000000"/>
                </a:solidFill>
                <a:latin typeface="Akzidenz Grotesk BE" pitchFamily="84" charset="0"/>
              </a:defRPr>
            </a:lvl8pPr>
            <a:lvl9pPr marL="3886200" indent="-228600" eaLnBrk="0" fontAlgn="base" hangingPunct="0">
              <a:spcBef>
                <a:spcPct val="20000"/>
              </a:spcBef>
              <a:spcAft>
                <a:spcPct val="0"/>
              </a:spcAft>
              <a:buChar char="»"/>
              <a:defRPr sz="1600">
                <a:solidFill>
                  <a:srgbClr val="000000"/>
                </a:solidFill>
                <a:latin typeface="Akzidenz Grotesk BE" pitchFamily="84" charset="0"/>
              </a:defRPr>
            </a:lvl9pPr>
          </a:lstStyle>
          <a:p>
            <a:pPr>
              <a:spcBef>
                <a:spcPct val="0"/>
              </a:spcBef>
              <a:buFontTx/>
              <a:buNone/>
            </a:pPr>
            <a:fld id="{420DC334-ED72-4BBC-88A9-BAB0B7FD7EAA}" type="slidenum">
              <a:rPr lang="fi-FI" altLang="fi-FI" sz="1400" smtClean="0">
                <a:latin typeface="Arial" charset="0"/>
                <a:ea typeface="ＭＳ Ｐゴシック" pitchFamily="1" charset="-128"/>
              </a:rPr>
              <a:pPr>
                <a:spcBef>
                  <a:spcPct val="0"/>
                </a:spcBef>
                <a:buFontTx/>
                <a:buNone/>
              </a:pPr>
              <a:t>88</a:t>
            </a:fld>
            <a:endParaRPr lang="fi-FI" altLang="fi-FI" sz="1400" smtClean="0">
              <a:latin typeface="Arial" charset="0"/>
              <a:ea typeface="ＭＳ Ｐゴシック" pitchFamily="1" charset="-128"/>
            </a:endParaRPr>
          </a:p>
        </p:txBody>
      </p:sp>
    </p:spTree>
    <p:extLst>
      <p:ext uri="{BB962C8B-B14F-4D97-AF65-F5344CB8AC3E}">
        <p14:creationId xmlns:p14="http://schemas.microsoft.com/office/powerpoint/2010/main" val="4010771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85834" y="188640"/>
            <a:ext cx="7672387" cy="1563960"/>
          </a:xfrm>
        </p:spPr>
        <p:txBody>
          <a:bodyPr/>
          <a:lstStyle/>
          <a:p>
            <a:r>
              <a:rPr lang="fi-FI" dirty="0" smtClean="0"/>
              <a:t>Perusopetukseen valmistavan opetuksen rahoitus</a:t>
            </a:r>
            <a:endParaRPr lang="fi-FI" dirty="0"/>
          </a:p>
        </p:txBody>
      </p:sp>
      <p:sp>
        <p:nvSpPr>
          <p:cNvPr id="3" name="Sisällön paikkamerkki 2"/>
          <p:cNvSpPr>
            <a:spLocks noGrp="1"/>
          </p:cNvSpPr>
          <p:nvPr>
            <p:ph idx="1"/>
          </p:nvPr>
        </p:nvSpPr>
        <p:spPr>
          <a:xfrm>
            <a:off x="395536" y="1844824"/>
            <a:ext cx="8424936" cy="4251176"/>
          </a:xfrm>
        </p:spPr>
        <p:txBody>
          <a:bodyPr/>
          <a:lstStyle/>
          <a:p>
            <a:r>
              <a:rPr lang="fi-FI" dirty="0" smtClean="0"/>
              <a:t>- Tilastoinnin </a:t>
            </a:r>
            <a:r>
              <a:rPr lang="fi-FI" dirty="0" smtClean="0"/>
              <a:t>muuttaminen siten, että myös vähemmän kuin vuoden valmistavassa opetuksessa olleet voidaan ilmoittaa tiedonkeruussa</a:t>
            </a:r>
          </a:p>
          <a:p>
            <a:r>
              <a:rPr lang="fi-FI" dirty="0" smtClean="0"/>
              <a:t>- Ei </a:t>
            </a:r>
            <a:r>
              <a:rPr lang="fi-FI" dirty="0" smtClean="0"/>
              <a:t>muutoksia rahoituksen suuruuteen</a:t>
            </a:r>
          </a:p>
          <a:p>
            <a:r>
              <a:rPr lang="fi-FI" dirty="0" smtClean="0"/>
              <a:t>- Ei </a:t>
            </a:r>
            <a:r>
              <a:rPr lang="fi-FI" dirty="0" smtClean="0"/>
              <a:t>muutoksia tilastointipäiviin</a:t>
            </a:r>
          </a:p>
        </p:txBody>
      </p:sp>
    </p:spTree>
    <p:extLst>
      <p:ext uri="{BB962C8B-B14F-4D97-AF65-F5344CB8AC3E}">
        <p14:creationId xmlns:p14="http://schemas.microsoft.com/office/powerpoint/2010/main" val="1268872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3F66AB"/>
      </a:dk2>
      <a:lt2>
        <a:srgbClr val="6B6B6B"/>
      </a:lt2>
      <a:accent1>
        <a:srgbClr val="DFEAFE"/>
      </a:accent1>
      <a:accent2>
        <a:srgbClr val="3F66AB"/>
      </a:accent2>
      <a:accent3>
        <a:srgbClr val="FFFFFF"/>
      </a:accent3>
      <a:accent4>
        <a:srgbClr val="000000"/>
      </a:accent4>
      <a:accent5>
        <a:srgbClr val="ECF3FE"/>
      </a:accent5>
      <a:accent6>
        <a:srgbClr val="385C9B"/>
      </a:accent6>
      <a:hlink>
        <a:srgbClr val="9FB2D5"/>
      </a:hlink>
      <a:folHlink>
        <a:srgbClr val="F2F6FF"/>
      </a:folHlink>
    </a:clrScheme>
    <a:fontScheme name="Blank Presentation">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mageCreateDate xmlns="B228FC31-69F7-471A-B87F-1E565A85BB37"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Kuva" ma:contentTypeID="0x0101009148F5A04DDD49CBA7127AADA5FB792B00AADE34325A8B49CDA8BB4DB53328F2140064B7E868BCC23F44B2D47EFE6C626819" ma:contentTypeVersion="1" ma:contentTypeDescription="Lataa kuva palvelimeen." ma:contentTypeScope="" ma:versionID="da046e96804a5132970e5966e58c9436">
  <xsd:schema xmlns:xsd="http://www.w3.org/2001/XMLSchema" xmlns:xs="http://www.w3.org/2001/XMLSchema" xmlns:p="http://schemas.microsoft.com/office/2006/metadata/properties" xmlns:ns1="http://schemas.microsoft.com/sharepoint/v3" xmlns:ns2="B228FC31-69F7-471A-B87F-1E565A85BB37" xmlns:ns3="http://schemas.microsoft.com/sharepoint/v3/fields" targetNamespace="http://schemas.microsoft.com/office/2006/metadata/properties" ma:root="true" ma:fieldsID="4f9038aa0a35f07179da27e30061f7c0" ns1:_="" ns2:_="" ns3:_="">
    <xsd:import namespace="http://schemas.microsoft.com/sharepoint/v3"/>
    <xsd:import namespace="B228FC31-69F7-471A-B87F-1E565A85BB37"/>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polku" ma:hidden="true" ma:list="Docs" ma:internalName="FileRef" ma:readOnly="true" ma:showField="FullUrl">
      <xsd:simpleType>
        <xsd:restriction base="dms:Lookup"/>
      </xsd:simpleType>
    </xsd:element>
    <xsd:element name="File_x0020_Type" ma:index="9" nillable="true" ma:displayName="Tiedostotyyppi" ma:hidden="true" ma:internalName="File_x0020_Type" ma:readOnly="true">
      <xsd:simpleType>
        <xsd:restriction base="dms:Text"/>
      </xsd:simpleType>
    </xsd:element>
    <xsd:element name="HTML_x0020_File_x0020_Type" ma:index="10" nillable="true" ma:displayName="HTML-tiedostotyyppi" ma:hidden="true" ma:internalName="HTML_x0020_File_x0020_Type" ma:readOnly="true">
      <xsd:simpleType>
        <xsd:restriction base="dms:Text"/>
      </xsd:simpleType>
    </xsd:element>
    <xsd:element name="FSObjType" ma:index="11" nillable="true" ma:displayName="Kohteen tyyppi" ma:hidden="true" ma:list="Docs" ma:internalName="FSObjType" ma:readOnly="true" ma:showField="FSType">
      <xsd:simpleType>
        <xsd:restriction base="dms:Lookup"/>
      </xsd:simpleType>
    </xsd:element>
    <xsd:element name="PublishingStartDate" ma:index="27" nillable="true" ma:displayName="Ajoituksen alkamispäivämäärä" ma:internalName="PublishingStartDate">
      <xsd:simpleType>
        <xsd:restriction base="dms:Unknown"/>
      </xsd:simpleType>
    </xsd:element>
    <xsd:element name="PublishingExpirationDate" ma:index="28" nillable="true" ma:displayName="Ajoituksen päättymispäivämäärä"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8FC31-69F7-471A-B87F-1E565A85BB37" elementFormDefault="qualified">
    <xsd:import namespace="http://schemas.microsoft.com/office/2006/documentManagement/types"/>
    <xsd:import namespace="http://schemas.microsoft.com/office/infopath/2007/PartnerControls"/>
    <xsd:element name="ThumbnailExists" ma:index="18" nillable="true" ma:displayName="Pikkukuva on olemassa" ma:default="FALSE" ma:hidden="true" ma:internalName="ThumbnailExists" ma:readOnly="true">
      <xsd:simpleType>
        <xsd:restriction base="dms:Boolean"/>
      </xsd:simpleType>
    </xsd:element>
    <xsd:element name="PreviewExists" ma:index="19" nillable="true" ma:displayName="Esikatselu on olemassa" ma:default="FALSE" ma:hidden="true" ma:internalName="PreviewExists" ma:readOnly="true">
      <xsd:simpleType>
        <xsd:restriction base="dms:Boolean"/>
      </xsd:simpleType>
    </xsd:element>
    <xsd:element name="ImageWidth" ma:index="20" nillable="true" ma:displayName="Leveys" ma:internalName="ImageWidth" ma:readOnly="true">
      <xsd:simpleType>
        <xsd:restriction base="dms:Unknown"/>
      </xsd:simpleType>
    </xsd:element>
    <xsd:element name="ImageHeight" ma:index="22" nillable="true" ma:displayName="Korkeus" ma:internalName="ImageHeight" ma:readOnly="true">
      <xsd:simpleType>
        <xsd:restriction base="dms:Unknown"/>
      </xsd:simpleType>
    </xsd:element>
    <xsd:element name="ImageCreateDate" ma:index="25" nillable="true" ma:displayName="Kuvattu"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Tekijänoikeus"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Tekijä"/>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ma:index="23" ma:displayName="Kommentit"/>
        <xsd:element name="keywords" minOccurs="0" maxOccurs="1" type="xsd:string" ma:index="14" ma:displayName="Avainsanat"/>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5A7258-62A1-4F8E-9709-0D5D8ABA7B51}">
  <ds:schemaRefs>
    <ds:schemaRef ds:uri="http://purl.org/dc/dcmitype/"/>
    <ds:schemaRef ds:uri="http://purl.org/dc/terms/"/>
    <ds:schemaRef ds:uri="B228FC31-69F7-471A-B87F-1E565A85BB37"/>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schemas.microsoft.com/sharepoint/v3/field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A03DD159-8EFC-4A88-804A-C7D621B062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228FC31-69F7-471A-B87F-1E565A85BB37"/>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E5FD04-64B2-4ABD-8D94-9A87D8D2CD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OPH_pohja_vaaka</Template>
  <TotalTime>9247</TotalTime>
  <Words>3786</Words>
  <Application>Microsoft Office PowerPoint</Application>
  <PresentationFormat>Näytössä katseltava diaesitys (4:3)</PresentationFormat>
  <Paragraphs>668</Paragraphs>
  <Slides>88</Slides>
  <Notes>7</Notes>
  <HiddenSlides>0</HiddenSlides>
  <MMClips>0</MMClips>
  <ScaleCrop>false</ScaleCrop>
  <HeadingPairs>
    <vt:vector size="4" baseType="variant">
      <vt:variant>
        <vt:lpstr>Teema</vt:lpstr>
      </vt:variant>
      <vt:variant>
        <vt:i4>1</vt:i4>
      </vt:variant>
      <vt:variant>
        <vt:lpstr>Dian otsikot</vt:lpstr>
      </vt:variant>
      <vt:variant>
        <vt:i4>88</vt:i4>
      </vt:variant>
    </vt:vector>
  </HeadingPairs>
  <TitlesOfParts>
    <vt:vector size="89" baseType="lpstr">
      <vt:lpstr>Blank Presentation</vt:lpstr>
      <vt:lpstr>Maahanmuuttajien koulutuksesta – ajankohtaista eri koulutusasteilta ja koulutusmuodoista  Pohjois-Suomen S2-opettajat ry. 16.4.2016 </vt:lpstr>
      <vt:lpstr>Ajankohtaistilanne </vt:lpstr>
      <vt:lpstr>PowerPoint-esitys</vt:lpstr>
      <vt:lpstr>Lukumääriä </vt:lpstr>
      <vt:lpstr>Perusopetukseen valmistava opetus</vt:lpstr>
      <vt:lpstr>Oppivelvollisuus</vt:lpstr>
      <vt:lpstr>Valmistava opetus sekä perusopetus muille kuin oppivelvollisille</vt:lpstr>
      <vt:lpstr>Perusopetukseen valmistava opetus</vt:lpstr>
      <vt:lpstr>Perusopetukseen valmistavan opetuksen rahoitus</vt:lpstr>
      <vt:lpstr>Perusopetukseen valmistavan opetuksen uudet opetussuunnitelman perusteet 2015</vt:lpstr>
      <vt:lpstr>Perusopetukseen valmistavan opetuksen uudet opetussuunnitelman perusteet 2015</vt:lpstr>
      <vt:lpstr>Perusopetuksen oppimäärään sisältyvien opintojen suorittamisesta valmistavan opetuksen aikana</vt:lpstr>
      <vt:lpstr>Kielenkäyttötarpeita valmistavassa opetuksessa</vt:lpstr>
      <vt:lpstr>Kuullun ymmärtäminen ja puhuminen</vt:lpstr>
      <vt:lpstr>Lukeminen ja luetun ymmärtäminen</vt:lpstr>
      <vt:lpstr>Kirjoittaminen</vt:lpstr>
      <vt:lpstr>Mitä oppilaan olisi hyvä osata?</vt:lpstr>
      <vt:lpstr>Perusopetus</vt:lpstr>
      <vt:lpstr>Perusopetuksen tavoitteet ja laaja-alainen osaaminen - tiedot - taidot - arvot - asenteet - tahto</vt:lpstr>
      <vt:lpstr>Monilukutaito</vt:lpstr>
      <vt:lpstr>Monilukutaito ei lokeroidu vain äidinkielen oppiaineeseen</vt:lpstr>
      <vt:lpstr>Eri oppiaineissa </vt:lpstr>
      <vt:lpstr> Toimintakulttuurin kehittämistä ohjaavat periaatteet </vt:lpstr>
      <vt:lpstr>Kulttuurinen moninaisuus ja kielitietoisuus </vt:lpstr>
      <vt:lpstr> Perusopetus </vt:lpstr>
      <vt:lpstr>Luku 9: Kieleen ja kulttuuriin liittyviä erityiskysymyksiä</vt:lpstr>
      <vt:lpstr>Luku 9.4: Paikallisesti päätettävät asiat</vt:lpstr>
      <vt:lpstr>Oman äidinkielen opetus  Tiedote 5/2016 www.oph.fi</vt:lpstr>
      <vt:lpstr>Yleisimmät kielet ja oppilasmäärät 2014 (2013)</vt:lpstr>
      <vt:lpstr> Oppilaan oma äidinkieli </vt:lpstr>
      <vt:lpstr> Oppilaan oma äidinkieli: yleistä </vt:lpstr>
      <vt:lpstr>Opetuksen tehtävä</vt:lpstr>
      <vt:lpstr>Kielikasvatus tuo opetukseen uusia käsitteitä</vt:lpstr>
      <vt:lpstr>Maahanmuuttajien oman äidinkielen opetuksen oppimateriaalia</vt:lpstr>
      <vt:lpstr>Suomi/ruotsi toisena kielenä -opetus ja muu opiskelun tuki  Tiedote 5/2016 www.oph.fi</vt:lpstr>
      <vt:lpstr>Suomi/ruotsi toisena kielenä -opetus ja muu opiskelun tuki  Tiedote 5/2016 www.oph.fi</vt:lpstr>
      <vt:lpstr>Suomi/ruotsi toisena kielenä -opetus ja muu opiskelun tuki </vt:lpstr>
      <vt:lpstr>Suomi toisena kielenä ja kirjallisuus: perusteiden keskeiset muutokset</vt:lpstr>
      <vt:lpstr>Oppimäärän erityinen tehtävä</vt:lpstr>
      <vt:lpstr>Oppimäärän erityinen tehtävä, vuosiluokat</vt:lpstr>
      <vt:lpstr> Tavoitteet: 5 kokonaisuutta</vt:lpstr>
      <vt:lpstr> Muutoksessa keskeistä 1</vt:lpstr>
      <vt:lpstr> Muutoksessa keskeistä 2</vt:lpstr>
      <vt:lpstr> Muutoksessa keskeistä 3</vt:lpstr>
      <vt:lpstr>Opetusjärjestelyt paikallisessa opsissa</vt:lpstr>
      <vt:lpstr>Opetusjärjestelyt paikallisessa opsissa</vt:lpstr>
      <vt:lpstr>Perusopetuksen päättövaiheessa maahan tulleiden opetusjärjestelyt 1</vt:lpstr>
      <vt:lpstr>Perusopetuksen päättövaiheessa maahan tulleiden opetusjärjestelyt 2</vt:lpstr>
      <vt:lpstr> Opetusjärjestelyt: myöhään maahan tulleiden oppilaiden opetuksen järjestämisen keinoja </vt:lpstr>
      <vt:lpstr> Opetusjärjestelyt: myöhään maahan tulleiden oppilaiden opetuksen järjestämisen keinoja </vt:lpstr>
      <vt:lpstr>Opetusjärjestelyt: oppimäärän valinta </vt:lpstr>
      <vt:lpstr>Lukiokoulutus</vt:lpstr>
      <vt:lpstr> Ylioppilastutkinto: suomi/ruotsi toisena kielenä -koe</vt:lpstr>
      <vt:lpstr>Suomi toisena kielenä ja kirjallisuus: perusteiden keskeiset muutokset</vt:lpstr>
      <vt:lpstr>Sähköistämisaikataulu oppiaineittain</vt:lpstr>
      <vt:lpstr>Sähköinen suomi/ruotsi toisena    kielenä -koe, syksystä 2018</vt:lpstr>
      <vt:lpstr>Suomi toisena kielenä  (S2) -oppimäärän  oppimistulosten arviointi 2015</vt:lpstr>
      <vt:lpstr>Mitä arvioitiin? Mitä tarkasteltiin?</vt:lpstr>
      <vt:lpstr>Arvioinnin volyymit</vt:lpstr>
      <vt:lpstr>Oppilaiden kielet ja synnyinmaat</vt:lpstr>
      <vt:lpstr>Oppilaiden kielet ja synnyinmaat</vt:lpstr>
      <vt:lpstr>Oppilaiden kielelliset resurssit – arvio suomen kielen taidosta   </vt:lpstr>
      <vt:lpstr>Oppilaiden kokonaisosaaminen</vt:lpstr>
      <vt:lpstr>Kielen osa-alueiden osaaminen koulunkäyntiajan mukaan</vt:lpstr>
      <vt:lpstr>Tyttöjen ja poikien osaaminen</vt:lpstr>
      <vt:lpstr>Osaaminen eri kieliryhmissä koulunkäyntiajan mukaan</vt:lpstr>
      <vt:lpstr>   </vt:lpstr>
      <vt:lpstr> </vt:lpstr>
      <vt:lpstr> TERMEJÄ </vt:lpstr>
      <vt:lpstr> KAKSI- JA MONIKIELISYYS </vt:lpstr>
      <vt:lpstr>Miten toista kieltä opitaan?</vt:lpstr>
      <vt:lpstr>OPPIMISTEKIJÄT</vt:lpstr>
      <vt:lpstr>KIELENOPPIMISESTA</vt:lpstr>
      <vt:lpstr> Nissilä 2011</vt:lpstr>
      <vt:lpstr>   </vt:lpstr>
      <vt:lpstr>MIKÄ SUOMEN KIELESSÄ VAIKEAA?</vt:lpstr>
      <vt:lpstr>MIKÄ SUOMEN KIELESSÄ HELPPOA?</vt:lpstr>
      <vt:lpstr>Maahanmuuttajien koulutuspolut  ja integrointi –  kipupisteet ja toimenpide-esitykset  OKM:n julkaisuja 2016:1</vt:lpstr>
      <vt:lpstr>Kipupiste 1 </vt:lpstr>
      <vt:lpstr>Kipupiste 2</vt:lpstr>
      <vt:lpstr>Kipupiste 3</vt:lpstr>
      <vt:lpstr>Kipupiste 4</vt:lpstr>
      <vt:lpstr>Kipupiste 5</vt:lpstr>
      <vt:lpstr>Kipupiste 6</vt:lpstr>
      <vt:lpstr>Kipupiste 7</vt:lpstr>
      <vt:lpstr>Kipupiste 8</vt:lpstr>
      <vt:lpstr>Kipupiste 9</vt:lpstr>
      <vt:lpstr>Kipupiste 10 </vt:lpstr>
    </vt:vector>
  </TitlesOfParts>
  <Company>OPM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Pääjohtajan aamuinfo09032015</dc:title>
  <dc:creator>Riku Honkasalo</dc:creator>
  <cp:lastModifiedBy>Nissilä Leena</cp:lastModifiedBy>
  <cp:revision>832</cp:revision>
  <cp:lastPrinted>2016-04-12T07:51:08Z</cp:lastPrinted>
  <dcterms:created xsi:type="dcterms:W3CDTF">2007-10-09T08:52:07Z</dcterms:created>
  <dcterms:modified xsi:type="dcterms:W3CDTF">2016-04-15T11:35:20Z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0x0101009148F5A04DDD49CBA7127AADA5FB792B00AADE34325A8B49CDA8BB4DB53328F2140064B7E868BCC23F44B2D47EFE6C626819</vt:lpwstr>
  </property>
</Properties>
</file>