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31.png" ContentType="image/png"/>
  <Override PartName="/ppt/media/image30.png" ContentType="image/png"/>
  <Override PartName="/ppt/media/image27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5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.jpeg" ContentType="image/jpe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14.png" ContentType="image/png"/>
  <Override PartName="/ppt/media/image25.png" ContentType="image/png"/>
  <Override PartName="/ppt/media/image2.png" ContentType="image/png"/>
  <Override PartName="/ppt/media/image4.jpeg" ContentType="image/jpe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8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3004800" cy="97536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87320" y="5753520"/>
            <a:ext cx="114296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64416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78732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20680" y="2768760"/>
            <a:ext cx="7162200" cy="571464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20680" y="2768760"/>
            <a:ext cx="7162200" cy="5714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787320" y="2768760"/>
            <a:ext cx="11429640" cy="571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787320" y="254160"/>
            <a:ext cx="11429640" cy="113025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78732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87320" y="2768760"/>
            <a:ext cx="11429640" cy="571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64416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87320" y="5753520"/>
            <a:ext cx="114296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87320" y="5753520"/>
            <a:ext cx="114296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64416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78732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20680" y="2768760"/>
            <a:ext cx="7162200" cy="571464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20680" y="2768760"/>
            <a:ext cx="7162200" cy="5714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87320" y="254160"/>
            <a:ext cx="11429640" cy="113025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8732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644160" y="575352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82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44160" y="2768760"/>
            <a:ext cx="557748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87320" y="5753520"/>
            <a:ext cx="114296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87320" y="1511280"/>
            <a:ext cx="11429640" cy="380952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fi-FI" sz="7800">
                <a:solidFill>
                  <a:srgbClr val="276d6d"/>
                </a:solidFill>
                <a:latin typeface="Baskerville"/>
                <a:ea typeface="Baskerville"/>
              </a:rPr>
              <a:t>Muokkaa otsikon tekstimuotoa napsauttamallaTitle Text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87320" y="5308560"/>
            <a:ext cx="11429640" cy="1447560"/>
          </a:xfrm>
          <a:prstGeom prst="rect">
            <a:avLst/>
          </a:prstGeom>
        </p:spPr>
        <p:txBody>
          <a:bodyPr lIns="0" rIns="0" tIns="0" bIns="0"/>
          <a:p>
            <a:pPr>
              <a:buSzPct val="25000"/>
              <a:buFont typeface="StarSymbol"/>
              <a:buChar char=""/>
            </a:pPr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Kuudes jäsennystaso</a:t>
            </a:r>
            <a:endParaRPr/>
          </a:p>
          <a:p>
            <a:pPr>
              <a:lnSpc>
                <a:spcPct val="100000"/>
              </a:lnSpc>
            </a:pPr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Seitsemäs jäsennystasoBody Level One</a:t>
            </a:r>
            <a:endParaRPr/>
          </a:p>
          <a:p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Body Level Two</a:t>
            </a:r>
            <a:endParaRPr/>
          </a:p>
          <a:p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Body Level Three</a:t>
            </a:r>
            <a:endParaRPr/>
          </a:p>
          <a:p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Body Level Four</a:t>
            </a:r>
            <a:endParaRPr/>
          </a:p>
          <a:p>
            <a:r>
              <a:rPr lang="fi-FI" sz="4000">
                <a:solidFill>
                  <a:srgbClr val="5e5e5e"/>
                </a:solidFill>
                <a:latin typeface="Hoefler Text"/>
                <a:ea typeface="Hoefler Text"/>
              </a:rPr>
              <a:t>Body Level Five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87320" y="254160"/>
            <a:ext cx="11429640" cy="24379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fi-FI" sz="7800">
                <a:solidFill>
                  <a:srgbClr val="767367"/>
                </a:solidFill>
                <a:latin typeface="Baskerville"/>
                <a:ea typeface="Baskerville"/>
              </a:rPr>
              <a:t>Muokkaa otsikon tekstimuotoa napsauttamallaTitle Text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25000"/>
              <a:buFont typeface="StarSymbol"/>
              <a:buChar char=""/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Seitsemäs jäsennystasoBody Level One</a:t>
            </a:r>
            <a:endParaRPr/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Body Level Two</a:t>
            </a:r>
            <a:endParaRPr/>
          </a:p>
          <a:p>
            <a:pPr lvl="2">
              <a:lnSpc>
                <a:spcPct val="100000"/>
              </a:lnSpc>
              <a:buBlip>
                <a:blip r:embed="rId5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Body Level Three</a:t>
            </a:r>
            <a:endParaRPr/>
          </a:p>
          <a:p>
            <a:pPr lvl="3">
              <a:lnSpc>
                <a:spcPct val="100000"/>
              </a:lnSpc>
              <a:buBlip>
                <a:blip r:embed="rId6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Body Level Four</a:t>
            </a:r>
            <a:endParaRPr/>
          </a:p>
          <a:p>
            <a:pPr lvl="4">
              <a:lnSpc>
                <a:spcPct val="100000"/>
              </a:lnSpc>
              <a:buBlip>
                <a:blip r:embed="rId7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Body Level Five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787320" y="1511280"/>
            <a:ext cx="11429640" cy="380952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fi-FI" sz="7800">
                <a:solidFill>
                  <a:srgbClr val="276d6d"/>
                </a:solidFill>
                <a:latin typeface="Baskerville"/>
                <a:ea typeface="Baskerville"/>
              </a:rPr>
              <a:t>Turvassa?!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787320" y="254160"/>
            <a:ext cx="11429640" cy="24379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fi-FI" sz="7800">
                <a:solidFill>
                  <a:srgbClr val="767367"/>
                </a:solidFill>
                <a:latin typeface="Baskerville"/>
                <a:ea typeface="Baskerville"/>
              </a:rPr>
              <a:t>Oulun vastaanottokeskus</a:t>
            </a:r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fi-FI" sz="3529">
                <a:solidFill>
                  <a:srgbClr val="5e5e5e"/>
                </a:solidFill>
                <a:latin typeface="Hoefler Text"/>
                <a:ea typeface="Hoefler Text"/>
              </a:rPr>
              <a:t>- 200-paikkainen aikuispuoli, 14-paikkainen tukiasumisyksikkö, 7-paikkainen ryhmäkoti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i-FI" sz="3529">
                <a:solidFill>
                  <a:srgbClr val="5e5e5e"/>
                </a:solidFill>
                <a:latin typeface="Hoefler Text"/>
                <a:ea typeface="Hoefler Text"/>
              </a:rPr>
              <a:t>- tällä hetkellä n. 190 asukasta (Irak, Afganistan, Afrikan maat, venäjänkieliset kansanryhmät jne.)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i-FI" sz="3529">
                <a:solidFill>
                  <a:srgbClr val="5e5e5e"/>
                </a:solidFill>
                <a:latin typeface="Hoefler Text"/>
                <a:ea typeface="Hoefler Text"/>
              </a:rPr>
              <a:t>- transit-yksikkö aikuisille ja perheille</a:t>
            </a: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fi-FI" sz="3529">
                <a:solidFill>
                  <a:srgbClr val="5e5e5e"/>
                </a:solidFill>
                <a:latin typeface="Hoefler Text"/>
                <a:ea typeface="Hoefler Text"/>
              </a:rPr>
              <a:t>- Sisäasiainministeriön alaisuuteen kuuluva “Migri” koordinoi siirtoperiaatteita (esim. 60% Ouluun, 40% Joutsenoon)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787320" y="254160"/>
            <a:ext cx="11429640" cy="24379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fi-FI" sz="7800">
                <a:solidFill>
                  <a:srgbClr val="767367"/>
                </a:solidFill>
                <a:latin typeface="Baskerville"/>
                <a:ea typeface="Baskerville"/>
              </a:rPr>
              <a:t>Opetus vastaanottokeskuksessa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787320" y="2768760"/>
            <a:ext cx="1142964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opetukseen osallistuvat halutessaan kaikki vastaanottokeskuksen asukkaat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TA (16-17-vuotiaat): pakollinen osallistuminen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RK: odottaessaan peruskoulupaikkaa, voivat osallistua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787320" y="2019240"/>
            <a:ext cx="1142964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kaksi opettajaa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kuusi opetusryhmää (ma-to klo. 8:30-15:30, pe kulttuuri- ja yhteiskunta-opinnot)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kurssille saa osallistua välittömästi vastaanottokeskukseen saavuttaessa (non-stop)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87320" y="2019240"/>
            <a:ext cx="1142964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lukeminen ja kirjoittaminen “ABC-ryhmä”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suomen kielen alkeet “moduuli 1”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jatkoryhmä “moduuli 2”</a:t>
            </a: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alaikäiset erikseen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787320" y="2019240"/>
            <a:ext cx="1142964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materiaalit valmistetaan itse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alaikäisillä</a:t>
            </a:r>
            <a:r>
              <a:rPr i="1" lang="fi-FI" sz="3600">
                <a:solidFill>
                  <a:srgbClr val="5e5e5e"/>
                </a:solidFill>
                <a:latin typeface="Hoefler Text"/>
                <a:ea typeface="Hoefler Text"/>
              </a:rPr>
              <a:t>Suomen mestari 1</a:t>
            </a: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-oppikirja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87320" y="2019240"/>
            <a:ext cx="1142964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  <a:buBlip>
                <a:blip r:embed="rId1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- 40-60 hlö / päivä</a:t>
            </a:r>
            <a:endParaRPr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“avoimet ovet” aina kaikkiin ryhmiin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testejä harjoituksen vuoksi</a:t>
            </a: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fi-FI" sz="3600">
                <a:solidFill>
                  <a:srgbClr val="5e5e5e"/>
                </a:solidFill>
                <a:latin typeface="Hoefler Text"/>
                <a:ea typeface="Hoefler Text"/>
              </a:rPr>
              <a:t>- koulu tukee päivärytmiä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